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77" r:id="rId2"/>
    <p:sldId id="279" r:id="rId3"/>
    <p:sldId id="258" r:id="rId4"/>
    <p:sldId id="260" r:id="rId5"/>
    <p:sldId id="259" r:id="rId6"/>
    <p:sldId id="261" r:id="rId7"/>
    <p:sldId id="262" r:id="rId8"/>
    <p:sldId id="263" r:id="rId9"/>
    <p:sldId id="264" r:id="rId10"/>
    <p:sldId id="265" r:id="rId11"/>
    <p:sldId id="266" r:id="rId12"/>
    <p:sldId id="267" r:id="rId13"/>
    <p:sldId id="270" r:id="rId14"/>
    <p:sldId id="278" r:id="rId15"/>
    <p:sldId id="268" r:id="rId16"/>
    <p:sldId id="269" r:id="rId17"/>
    <p:sldId id="271" r:id="rId18"/>
    <p:sldId id="272" r:id="rId19"/>
    <p:sldId id="273" r:id="rId20"/>
    <p:sldId id="274" r:id="rId21"/>
    <p:sldId id="275" r:id="rId22"/>
    <p:sldId id="27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guide id="3" pos="2808">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5EKN5PnuJSumHB6ENc55dtkqV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44"/>
      </p:cViewPr>
      <p:guideLst>
        <p:guide orient="horz" pos="2160"/>
        <p:guide pos="3840"/>
        <p:guide pos="28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Singh" userId="59020f328bcd2b85" providerId="LiveId" clId="{E9390895-C2AC-4391-8C3D-DA959EA1D3F3}"/>
    <pc:docChg chg="modSld">
      <pc:chgData name="Anil Singh" userId="59020f328bcd2b85" providerId="LiveId" clId="{E9390895-C2AC-4391-8C3D-DA959EA1D3F3}" dt="2022-12-11T11:47:42.947" v="2" actId="1076"/>
      <pc:docMkLst>
        <pc:docMk/>
      </pc:docMkLst>
      <pc:sldChg chg="modSp mod">
        <pc:chgData name="Anil Singh" userId="59020f328bcd2b85" providerId="LiveId" clId="{E9390895-C2AC-4391-8C3D-DA959EA1D3F3}" dt="2022-12-11T11:47:42.947" v="2" actId="1076"/>
        <pc:sldMkLst>
          <pc:docMk/>
          <pc:sldMk cId="4274391554" sldId="277"/>
        </pc:sldMkLst>
        <pc:spChg chg="mod">
          <ac:chgData name="Anil Singh" userId="59020f328bcd2b85" providerId="LiveId" clId="{E9390895-C2AC-4391-8C3D-DA959EA1D3F3}" dt="2022-12-11T11:47:42.947" v="2" actId="1076"/>
          <ac:spMkLst>
            <pc:docMk/>
            <pc:sldMk cId="4274391554" sldId="277"/>
            <ac:spMk id="149"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image" Target="../media/image1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FD528-64FE-4AA9-9ED8-D19EAD81B5B7}" type="doc">
      <dgm:prSet loTypeId="urn:microsoft.com/office/officeart/2005/8/layout/pList1" loCatId="list" qsTypeId="urn:microsoft.com/office/officeart/2005/8/quickstyle/simple1" qsCatId="simple" csTypeId="urn:microsoft.com/office/officeart/2005/8/colors/accent1_2" csCatId="accent1" phldr="1"/>
      <dgm:spPr/>
    </dgm:pt>
    <dgm:pt modelId="{969BA52A-597C-4E17-AA13-D8F86EF5B93F}">
      <dgm:prSet phldrT="[Text]"/>
      <dgm:spPr/>
      <dgm:t>
        <a:bodyPr/>
        <a:lstStyle/>
        <a:p>
          <a:r>
            <a:rPr lang="en-IN" dirty="0"/>
            <a:t>PCs</a:t>
          </a:r>
        </a:p>
      </dgm:t>
    </dgm:pt>
    <dgm:pt modelId="{0CDEE6C4-2592-48E5-A7DD-34BB9092E631}" type="parTrans" cxnId="{565A6658-BD44-4733-B865-1313CB9B32C7}">
      <dgm:prSet/>
      <dgm:spPr/>
      <dgm:t>
        <a:bodyPr/>
        <a:lstStyle/>
        <a:p>
          <a:endParaRPr lang="en-IN"/>
        </a:p>
      </dgm:t>
    </dgm:pt>
    <dgm:pt modelId="{7E54B2D0-E044-426A-B555-CFEA56711193}" type="sibTrans" cxnId="{565A6658-BD44-4733-B865-1313CB9B32C7}">
      <dgm:prSet/>
      <dgm:spPr/>
      <dgm:t>
        <a:bodyPr/>
        <a:lstStyle/>
        <a:p>
          <a:endParaRPr lang="en-IN"/>
        </a:p>
      </dgm:t>
    </dgm:pt>
    <dgm:pt modelId="{5BEE6656-B702-4F73-B99D-556C55A66083}">
      <dgm:prSet phldrT="[Text]"/>
      <dgm:spPr/>
      <dgm:t>
        <a:bodyPr/>
        <a:lstStyle/>
        <a:p>
          <a:r>
            <a:rPr lang="en-IN" dirty="0"/>
            <a:t>Microwave ovens</a:t>
          </a:r>
        </a:p>
      </dgm:t>
    </dgm:pt>
    <dgm:pt modelId="{C46D9D34-6DED-44A3-8B3C-BF8345A40023}" type="parTrans" cxnId="{93C509A0-2700-4470-8803-2A95F07E3EF6}">
      <dgm:prSet/>
      <dgm:spPr/>
      <dgm:t>
        <a:bodyPr/>
        <a:lstStyle/>
        <a:p>
          <a:endParaRPr lang="en-IN"/>
        </a:p>
      </dgm:t>
    </dgm:pt>
    <dgm:pt modelId="{F5F58A7A-BC7D-469D-835A-518910CCCD27}" type="sibTrans" cxnId="{93C509A0-2700-4470-8803-2A95F07E3EF6}">
      <dgm:prSet/>
      <dgm:spPr/>
      <dgm:t>
        <a:bodyPr/>
        <a:lstStyle/>
        <a:p>
          <a:endParaRPr lang="en-IN"/>
        </a:p>
      </dgm:t>
    </dgm:pt>
    <dgm:pt modelId="{2EAF707D-2446-40BC-9B8C-F0E0758C284D}">
      <dgm:prSet phldrT="[Text]"/>
      <dgm:spPr/>
      <dgm:t>
        <a:bodyPr/>
        <a:lstStyle/>
        <a:p>
          <a:r>
            <a:rPr lang="en-IN" dirty="0"/>
            <a:t>Industrial </a:t>
          </a:r>
          <a:r>
            <a:rPr lang="en-IN" dirty="0" err="1"/>
            <a:t>Machinary</a:t>
          </a:r>
          <a:endParaRPr lang="en-IN" dirty="0"/>
        </a:p>
      </dgm:t>
    </dgm:pt>
    <dgm:pt modelId="{61042984-8B97-4C03-91C8-5912AFF05BB6}" type="parTrans" cxnId="{CA386CD6-1873-4D1F-921A-32E18EDF6A32}">
      <dgm:prSet/>
      <dgm:spPr/>
      <dgm:t>
        <a:bodyPr/>
        <a:lstStyle/>
        <a:p>
          <a:endParaRPr lang="en-IN"/>
        </a:p>
      </dgm:t>
    </dgm:pt>
    <dgm:pt modelId="{051369BD-B565-4CA5-BCE6-C0CC1360A95E}" type="sibTrans" cxnId="{CA386CD6-1873-4D1F-921A-32E18EDF6A32}">
      <dgm:prSet/>
      <dgm:spPr/>
      <dgm:t>
        <a:bodyPr/>
        <a:lstStyle/>
        <a:p>
          <a:endParaRPr lang="en-IN"/>
        </a:p>
      </dgm:t>
    </dgm:pt>
    <dgm:pt modelId="{D2D2EED4-1BC6-4BBC-8893-0C1F5F7D260A}" type="pres">
      <dgm:prSet presAssocID="{738FD528-64FE-4AA9-9ED8-D19EAD81B5B7}" presName="Name0" presStyleCnt="0">
        <dgm:presLayoutVars>
          <dgm:dir/>
          <dgm:resizeHandles val="exact"/>
        </dgm:presLayoutVars>
      </dgm:prSet>
      <dgm:spPr/>
    </dgm:pt>
    <dgm:pt modelId="{C537E95E-AB96-4677-9CEF-E11076A190DC}" type="pres">
      <dgm:prSet presAssocID="{969BA52A-597C-4E17-AA13-D8F86EF5B93F}" presName="compNode" presStyleCnt="0"/>
      <dgm:spPr/>
    </dgm:pt>
    <dgm:pt modelId="{44EFD567-6662-4DA4-9BC3-E1491371DAB7}" type="pres">
      <dgm:prSet presAssocID="{969BA52A-597C-4E17-AA13-D8F86EF5B93F}" presName="pictRect" presStyleLbl="node1" presStyleIdx="0" presStyleCnt="3"/>
      <dgm:spPr>
        <a:blipFill>
          <a:blip xmlns:r="http://schemas.openxmlformats.org/officeDocument/2006/relationships" r:embed="rId1"/>
          <a:srcRect/>
          <a:stretch>
            <a:fillRect l="-2000" r="-2000"/>
          </a:stretch>
        </a:blipFill>
      </dgm:spPr>
    </dgm:pt>
    <dgm:pt modelId="{89BF0189-3496-4A5A-A200-0113E8595DA6}" type="pres">
      <dgm:prSet presAssocID="{969BA52A-597C-4E17-AA13-D8F86EF5B93F}" presName="textRect" presStyleLbl="revTx" presStyleIdx="0" presStyleCnt="3">
        <dgm:presLayoutVars>
          <dgm:bulletEnabled val="1"/>
        </dgm:presLayoutVars>
      </dgm:prSet>
      <dgm:spPr/>
    </dgm:pt>
    <dgm:pt modelId="{53679361-6207-4F4D-B734-AC5B47FAD306}" type="pres">
      <dgm:prSet presAssocID="{7E54B2D0-E044-426A-B555-CFEA56711193}" presName="sibTrans" presStyleLbl="sibTrans2D1" presStyleIdx="0" presStyleCnt="0"/>
      <dgm:spPr/>
    </dgm:pt>
    <dgm:pt modelId="{76434390-82AD-407A-8D44-16BC076463DD}" type="pres">
      <dgm:prSet presAssocID="{5BEE6656-B702-4F73-B99D-556C55A66083}" presName="compNode" presStyleCnt="0"/>
      <dgm:spPr/>
    </dgm:pt>
    <dgm:pt modelId="{8070BF7A-9C9B-4EDE-A065-534326E3E2C1}" type="pres">
      <dgm:prSet presAssocID="{5BEE6656-B702-4F73-B99D-556C55A66083}" presName="pictRect" presStyleLbl="node1" presStyleIdx="1" presStyleCnt="3"/>
      <dgm:spPr>
        <a:blipFill>
          <a:blip xmlns:r="http://schemas.openxmlformats.org/officeDocument/2006/relationships" r:embed="rId2"/>
          <a:srcRect/>
          <a:stretch>
            <a:fillRect t="-23000" b="-23000"/>
          </a:stretch>
        </a:blipFill>
      </dgm:spPr>
    </dgm:pt>
    <dgm:pt modelId="{EA6F087C-617E-47C0-ACF9-E4EFEE2FD9A6}" type="pres">
      <dgm:prSet presAssocID="{5BEE6656-B702-4F73-B99D-556C55A66083}" presName="textRect" presStyleLbl="revTx" presStyleIdx="1" presStyleCnt="3" custAng="0">
        <dgm:presLayoutVars>
          <dgm:bulletEnabled val="1"/>
        </dgm:presLayoutVars>
      </dgm:prSet>
      <dgm:spPr/>
    </dgm:pt>
    <dgm:pt modelId="{F041E98D-66F9-43B3-8683-DBAF8CE22269}" type="pres">
      <dgm:prSet presAssocID="{F5F58A7A-BC7D-469D-835A-518910CCCD27}" presName="sibTrans" presStyleLbl="sibTrans2D1" presStyleIdx="0" presStyleCnt="0"/>
      <dgm:spPr/>
    </dgm:pt>
    <dgm:pt modelId="{331E8CE3-7BC2-4FB9-BE6D-CC4A9C46D46C}" type="pres">
      <dgm:prSet presAssocID="{2EAF707D-2446-40BC-9B8C-F0E0758C284D}" presName="compNode" presStyleCnt="0"/>
      <dgm:spPr/>
    </dgm:pt>
    <dgm:pt modelId="{EC3CA7C3-A26F-47A3-A7C3-346A1893E18E}" type="pres">
      <dgm:prSet presAssocID="{2EAF707D-2446-40BC-9B8C-F0E0758C284D}" presName="pictRect" presStyleLbl="node1" presStyleIdx="2" presStyleCnt="3"/>
      <dgm:spPr>
        <a:blipFill>
          <a:blip xmlns:r="http://schemas.openxmlformats.org/officeDocument/2006/relationships" r:embed="rId3"/>
          <a:srcRect/>
          <a:stretch>
            <a:fillRect l="-6000" r="-6000"/>
          </a:stretch>
        </a:blipFill>
      </dgm:spPr>
    </dgm:pt>
    <dgm:pt modelId="{751A610B-059A-4FAD-95B2-E613D155B748}" type="pres">
      <dgm:prSet presAssocID="{2EAF707D-2446-40BC-9B8C-F0E0758C284D}" presName="textRect" presStyleLbl="revTx" presStyleIdx="2" presStyleCnt="3">
        <dgm:presLayoutVars>
          <dgm:bulletEnabled val="1"/>
        </dgm:presLayoutVars>
      </dgm:prSet>
      <dgm:spPr/>
    </dgm:pt>
  </dgm:ptLst>
  <dgm:cxnLst>
    <dgm:cxn modelId="{C785401C-1D91-4F59-8F15-C26876C913C6}" type="presOf" srcId="{2EAF707D-2446-40BC-9B8C-F0E0758C284D}" destId="{751A610B-059A-4FAD-95B2-E613D155B748}" srcOrd="0" destOrd="0" presId="urn:microsoft.com/office/officeart/2005/8/layout/pList1"/>
    <dgm:cxn modelId="{E416DD2E-4134-4FFB-A8A7-AEB6418887CE}" type="presOf" srcId="{5BEE6656-B702-4F73-B99D-556C55A66083}" destId="{EA6F087C-617E-47C0-ACF9-E4EFEE2FD9A6}" srcOrd="0" destOrd="0" presId="urn:microsoft.com/office/officeart/2005/8/layout/pList1"/>
    <dgm:cxn modelId="{D656996B-908C-467F-BB52-C9C9036D3A78}" type="presOf" srcId="{7E54B2D0-E044-426A-B555-CFEA56711193}" destId="{53679361-6207-4F4D-B734-AC5B47FAD306}" srcOrd="0" destOrd="0" presId="urn:microsoft.com/office/officeart/2005/8/layout/pList1"/>
    <dgm:cxn modelId="{565A6658-BD44-4733-B865-1313CB9B32C7}" srcId="{738FD528-64FE-4AA9-9ED8-D19EAD81B5B7}" destId="{969BA52A-597C-4E17-AA13-D8F86EF5B93F}" srcOrd="0" destOrd="0" parTransId="{0CDEE6C4-2592-48E5-A7DD-34BB9092E631}" sibTransId="{7E54B2D0-E044-426A-B555-CFEA56711193}"/>
    <dgm:cxn modelId="{3BDBEC86-E8B8-43C4-928A-91E50E856ABB}" type="presOf" srcId="{969BA52A-597C-4E17-AA13-D8F86EF5B93F}" destId="{89BF0189-3496-4A5A-A200-0113E8595DA6}" srcOrd="0" destOrd="0" presId="urn:microsoft.com/office/officeart/2005/8/layout/pList1"/>
    <dgm:cxn modelId="{93C509A0-2700-4470-8803-2A95F07E3EF6}" srcId="{738FD528-64FE-4AA9-9ED8-D19EAD81B5B7}" destId="{5BEE6656-B702-4F73-B99D-556C55A66083}" srcOrd="1" destOrd="0" parTransId="{C46D9D34-6DED-44A3-8B3C-BF8345A40023}" sibTransId="{F5F58A7A-BC7D-469D-835A-518910CCCD27}"/>
    <dgm:cxn modelId="{037F2FA7-7E0F-4C51-AD4B-61FD880369D0}" type="presOf" srcId="{F5F58A7A-BC7D-469D-835A-518910CCCD27}" destId="{F041E98D-66F9-43B3-8683-DBAF8CE22269}" srcOrd="0" destOrd="0" presId="urn:microsoft.com/office/officeart/2005/8/layout/pList1"/>
    <dgm:cxn modelId="{CA386CD6-1873-4D1F-921A-32E18EDF6A32}" srcId="{738FD528-64FE-4AA9-9ED8-D19EAD81B5B7}" destId="{2EAF707D-2446-40BC-9B8C-F0E0758C284D}" srcOrd="2" destOrd="0" parTransId="{61042984-8B97-4C03-91C8-5912AFF05BB6}" sibTransId="{051369BD-B565-4CA5-BCE6-C0CC1360A95E}"/>
    <dgm:cxn modelId="{4B05A9D9-C6A3-436F-A68C-5F8CF7982037}" type="presOf" srcId="{738FD528-64FE-4AA9-9ED8-D19EAD81B5B7}" destId="{D2D2EED4-1BC6-4BBC-8893-0C1F5F7D260A}" srcOrd="0" destOrd="0" presId="urn:microsoft.com/office/officeart/2005/8/layout/pList1"/>
    <dgm:cxn modelId="{A71AE534-68B2-4C2E-84BF-E5F6B25C5B35}" type="presParOf" srcId="{D2D2EED4-1BC6-4BBC-8893-0C1F5F7D260A}" destId="{C537E95E-AB96-4677-9CEF-E11076A190DC}" srcOrd="0" destOrd="0" presId="urn:microsoft.com/office/officeart/2005/8/layout/pList1"/>
    <dgm:cxn modelId="{9EF83911-2E6B-4CB2-A91E-8EBD21EA2DE1}" type="presParOf" srcId="{C537E95E-AB96-4677-9CEF-E11076A190DC}" destId="{44EFD567-6662-4DA4-9BC3-E1491371DAB7}" srcOrd="0" destOrd="0" presId="urn:microsoft.com/office/officeart/2005/8/layout/pList1"/>
    <dgm:cxn modelId="{0B855768-3E73-4223-9B28-22A858EC1031}" type="presParOf" srcId="{C537E95E-AB96-4677-9CEF-E11076A190DC}" destId="{89BF0189-3496-4A5A-A200-0113E8595DA6}" srcOrd="1" destOrd="0" presId="urn:microsoft.com/office/officeart/2005/8/layout/pList1"/>
    <dgm:cxn modelId="{9C3A37BC-E74F-43E2-92EC-7D15164511B7}" type="presParOf" srcId="{D2D2EED4-1BC6-4BBC-8893-0C1F5F7D260A}" destId="{53679361-6207-4F4D-B734-AC5B47FAD306}" srcOrd="1" destOrd="0" presId="urn:microsoft.com/office/officeart/2005/8/layout/pList1"/>
    <dgm:cxn modelId="{3D217BB0-DC79-4572-9110-891EDC3C06D0}" type="presParOf" srcId="{D2D2EED4-1BC6-4BBC-8893-0C1F5F7D260A}" destId="{76434390-82AD-407A-8D44-16BC076463DD}" srcOrd="2" destOrd="0" presId="urn:microsoft.com/office/officeart/2005/8/layout/pList1"/>
    <dgm:cxn modelId="{EC11704F-7F4F-4B62-AEA8-61CED4573529}" type="presParOf" srcId="{76434390-82AD-407A-8D44-16BC076463DD}" destId="{8070BF7A-9C9B-4EDE-A065-534326E3E2C1}" srcOrd="0" destOrd="0" presId="urn:microsoft.com/office/officeart/2005/8/layout/pList1"/>
    <dgm:cxn modelId="{80F10B01-4459-4905-9155-FA14364E34B4}" type="presParOf" srcId="{76434390-82AD-407A-8D44-16BC076463DD}" destId="{EA6F087C-617E-47C0-ACF9-E4EFEE2FD9A6}" srcOrd="1" destOrd="0" presId="urn:microsoft.com/office/officeart/2005/8/layout/pList1"/>
    <dgm:cxn modelId="{D004C3E6-D48F-49EF-B493-EBE7E22EF2D9}" type="presParOf" srcId="{D2D2EED4-1BC6-4BBC-8893-0C1F5F7D260A}" destId="{F041E98D-66F9-43B3-8683-DBAF8CE22269}" srcOrd="3" destOrd="0" presId="urn:microsoft.com/office/officeart/2005/8/layout/pList1"/>
    <dgm:cxn modelId="{B9E4892C-0F9A-4C3A-94FB-30C95747E829}" type="presParOf" srcId="{D2D2EED4-1BC6-4BBC-8893-0C1F5F7D260A}" destId="{331E8CE3-7BC2-4FB9-BE6D-CC4A9C46D46C}" srcOrd="4" destOrd="0" presId="urn:microsoft.com/office/officeart/2005/8/layout/pList1"/>
    <dgm:cxn modelId="{B2CEA22F-333A-4B27-B808-D6D6D57B66D0}" type="presParOf" srcId="{331E8CE3-7BC2-4FB9-BE6D-CC4A9C46D46C}" destId="{EC3CA7C3-A26F-47A3-A7C3-346A1893E18E}" srcOrd="0" destOrd="0" presId="urn:microsoft.com/office/officeart/2005/8/layout/pList1"/>
    <dgm:cxn modelId="{58764021-07B4-41CC-AA6B-2D5DBB835957}" type="presParOf" srcId="{331E8CE3-7BC2-4FB9-BE6D-CC4A9C46D46C}" destId="{751A610B-059A-4FAD-95B2-E613D155B74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FD567-6662-4DA4-9BC3-E1491371DAB7}">
      <dsp:nvSpPr>
        <dsp:cNvPr id="0" name=""/>
        <dsp:cNvSpPr/>
      </dsp:nvSpPr>
      <dsp:spPr>
        <a:xfrm>
          <a:off x="1122" y="65203"/>
          <a:ext cx="1658314" cy="1142578"/>
        </a:xfrm>
        <a:prstGeom prst="roundRect">
          <a:avLst/>
        </a:prstGeom>
        <a:blipFill>
          <a:blip xmlns:r="http://schemas.openxmlformats.org/officeDocument/2006/relationships" r:embed="rId1"/>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F0189-3496-4A5A-A200-0113E8595DA6}">
      <dsp:nvSpPr>
        <dsp:cNvPr id="0" name=""/>
        <dsp:cNvSpPr/>
      </dsp:nvSpPr>
      <dsp:spPr>
        <a:xfrm>
          <a:off x="1122" y="1207782"/>
          <a:ext cx="1658314"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IN" sz="1800" kern="1200" dirty="0"/>
            <a:t>PCs</a:t>
          </a:r>
        </a:p>
      </dsp:txBody>
      <dsp:txXfrm>
        <a:off x="1122" y="1207782"/>
        <a:ext cx="1658314" cy="615234"/>
      </dsp:txXfrm>
    </dsp:sp>
    <dsp:sp modelId="{8070BF7A-9C9B-4EDE-A065-534326E3E2C1}">
      <dsp:nvSpPr>
        <dsp:cNvPr id="0" name=""/>
        <dsp:cNvSpPr/>
      </dsp:nvSpPr>
      <dsp:spPr>
        <a:xfrm>
          <a:off x="1825338" y="65203"/>
          <a:ext cx="1658314" cy="1142578"/>
        </a:xfrm>
        <a:prstGeom prst="roundRect">
          <a:avLst/>
        </a:prstGeom>
        <a:blipFill>
          <a:blip xmlns:r="http://schemas.openxmlformats.org/officeDocument/2006/relationships" r:embed="rId2"/>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F087C-617E-47C0-ACF9-E4EFEE2FD9A6}">
      <dsp:nvSpPr>
        <dsp:cNvPr id="0" name=""/>
        <dsp:cNvSpPr/>
      </dsp:nvSpPr>
      <dsp:spPr>
        <a:xfrm>
          <a:off x="1825338" y="1207782"/>
          <a:ext cx="1658314"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IN" sz="1800" kern="1200" dirty="0"/>
            <a:t>Microwave ovens</a:t>
          </a:r>
        </a:p>
      </dsp:txBody>
      <dsp:txXfrm>
        <a:off x="1825338" y="1207782"/>
        <a:ext cx="1658314" cy="615234"/>
      </dsp:txXfrm>
    </dsp:sp>
    <dsp:sp modelId="{EC3CA7C3-A26F-47A3-A7C3-346A1893E18E}">
      <dsp:nvSpPr>
        <dsp:cNvPr id="0" name=""/>
        <dsp:cNvSpPr/>
      </dsp:nvSpPr>
      <dsp:spPr>
        <a:xfrm>
          <a:off x="913230" y="1988848"/>
          <a:ext cx="1658314" cy="1142578"/>
        </a:xfrm>
        <a:prstGeom prst="roundRect">
          <a:avLst/>
        </a:prstGeom>
        <a:blipFill>
          <a:blip xmlns:r="http://schemas.openxmlformats.org/officeDocument/2006/relationships" r:embed="rId3"/>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A610B-059A-4FAD-95B2-E613D155B748}">
      <dsp:nvSpPr>
        <dsp:cNvPr id="0" name=""/>
        <dsp:cNvSpPr/>
      </dsp:nvSpPr>
      <dsp:spPr>
        <a:xfrm>
          <a:off x="913230" y="3131427"/>
          <a:ext cx="1658314"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IN" sz="1800" kern="1200" dirty="0"/>
            <a:t>Industrial </a:t>
          </a:r>
          <a:r>
            <a:rPr lang="en-IN" sz="1800" kern="1200" dirty="0" err="1"/>
            <a:t>Machinary</a:t>
          </a:r>
          <a:endParaRPr lang="en-IN" sz="1800" kern="1200" dirty="0"/>
        </a:p>
      </dsp:txBody>
      <dsp:txXfrm>
        <a:off x="913230" y="3131427"/>
        <a:ext cx="1658314" cy="615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1"/>
            <a:ext cx="3076575" cy="512763"/>
          </a:xfrm>
          <a:prstGeom prst="rect">
            <a:avLst/>
          </a:prstGeom>
          <a:noFill/>
          <a:ln>
            <a:noFill/>
          </a:ln>
        </p:spPr>
        <p:txBody>
          <a:bodyPr spcFirstLastPara="1" wrap="square" lIns="91475" tIns="45725" rIns="91475" bIns="45725" anchor="t" anchorCtr="0">
            <a:noAutofit/>
          </a:bodyPr>
          <a:lstStyle>
            <a:lvl1pPr marR="0" lvl="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139" y="1"/>
            <a:ext cx="3076575" cy="512763"/>
          </a:xfrm>
          <a:prstGeom prst="rect">
            <a:avLst/>
          </a:prstGeom>
          <a:noFill/>
          <a:ln>
            <a:noFill/>
          </a:ln>
        </p:spPr>
        <p:txBody>
          <a:bodyPr spcFirstLastPara="1" wrap="square" lIns="91475" tIns="45725" rIns="91475" bIns="45725" anchor="t" anchorCtr="0">
            <a:noAutofit/>
          </a:bodyPr>
          <a:lstStyle>
            <a:lvl1pPr marR="0" lvl="0" algn="r"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0600" y="766763"/>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9614" y="4862514"/>
            <a:ext cx="5680075" cy="4605337"/>
          </a:xfrm>
          <a:prstGeom prst="rect">
            <a:avLst/>
          </a:prstGeom>
          <a:noFill/>
          <a:ln>
            <a:noFill/>
          </a:ln>
        </p:spPr>
        <p:txBody>
          <a:bodyPr spcFirstLastPara="1" wrap="square" lIns="91475" tIns="45725" rIns="91475" bIns="457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9720264"/>
            <a:ext cx="3076575" cy="512762"/>
          </a:xfrm>
          <a:prstGeom prst="rect">
            <a:avLst/>
          </a:prstGeom>
          <a:noFill/>
          <a:ln>
            <a:noFill/>
          </a:ln>
        </p:spPr>
        <p:txBody>
          <a:bodyPr spcFirstLastPara="1" wrap="square" lIns="91475" tIns="45725" rIns="91475" bIns="45725" anchor="b" anchorCtr="0">
            <a:noAutofit/>
          </a:bodyPr>
          <a:lstStyle>
            <a:lvl1pPr marR="0" lvl="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139" y="9720264"/>
            <a:ext cx="3076575" cy="512762"/>
          </a:xfrm>
          <a:prstGeom prst="rect">
            <a:avLst/>
          </a:prstGeom>
          <a:noFill/>
          <a:ln>
            <a:noFill/>
          </a:ln>
        </p:spPr>
        <p:txBody>
          <a:bodyPr spcFirstLastPara="1" wrap="square" lIns="91475" tIns="45725" rIns="91475" bIns="45725" anchor="b"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Calibri"/>
                <a:ea typeface="Calibri"/>
                <a:cs typeface="Calibri"/>
                <a:sym typeface="Calibri"/>
              </a:rPr>
              <a:t>‹#›</a:t>
            </a:fld>
            <a:endParaRPr sz="11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45" name="Google Shape;145;p1: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409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29" name="Google Shape;229;p11: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35" name="Google Shape;235;p12: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52" name="Google Shape;252;p15: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41" name="Google Shape;241;p13: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47" name="Google Shape;247;p14: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61" name="Google Shape;261;p16: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68" name="Google Shape;268;p17: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73" name="Google Shape;273;p18: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9: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79" name="Google Shape;279;p19: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0: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85" name="Google Shape;285;p20: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63" name="Google Shape;163;p3: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1: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91" name="Google Shape;291;p21: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75" name="Google Shape;175;p5: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69" name="Google Shape;169;p4: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81" name="Google Shape;181;p6: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87" name="Google Shape;187;p7: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196" name="Google Shape;196;p8: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14" name="Google Shape;214;p9: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709614" y="4862514"/>
            <a:ext cx="5680075" cy="4605337"/>
          </a:xfrm>
          <a:prstGeom prst="rect">
            <a:avLst/>
          </a:prstGeom>
        </p:spPr>
        <p:txBody>
          <a:bodyPr spcFirstLastPara="1" wrap="square" lIns="91475" tIns="45725" rIns="91475" bIns="45725" anchor="t" anchorCtr="0">
            <a:noAutofit/>
          </a:bodyPr>
          <a:lstStyle/>
          <a:p>
            <a:pPr marL="0" lvl="0" indent="0" algn="l" rtl="0">
              <a:spcBef>
                <a:spcPts val="360"/>
              </a:spcBef>
              <a:spcAft>
                <a:spcPts val="0"/>
              </a:spcAft>
              <a:buNone/>
            </a:pPr>
            <a:endParaRPr/>
          </a:p>
        </p:txBody>
      </p:sp>
      <p:sp>
        <p:nvSpPr>
          <p:cNvPr id="222" name="Google Shape;222;p10:notes"/>
          <p:cNvSpPr>
            <a:spLocks noGrp="1" noRot="1" noChangeAspect="1"/>
          </p:cNvSpPr>
          <p:nvPr>
            <p:ph type="sldImg" idx="2"/>
          </p:nvPr>
        </p:nvSpPr>
        <p:spPr>
          <a:xfrm>
            <a:off x="138113" y="766763"/>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3"/>
          <p:cNvGrpSpPr/>
          <p:nvPr/>
        </p:nvGrpSpPr>
        <p:grpSpPr>
          <a:xfrm>
            <a:off x="0" y="-8467"/>
            <a:ext cx="12192000" cy="6866467"/>
            <a:chOff x="0" y="-8467"/>
            <a:chExt cx="12192000" cy="6866467"/>
          </a:xfrm>
        </p:grpSpPr>
        <p:sp>
          <p:nvSpPr>
            <p:cNvPr id="28" name="Google Shape;28;p23"/>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23"/>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30" name="Google Shape;30;p23"/>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31" name="Google Shape;31;p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23"/>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23"/>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3"/>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32"/>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2"/>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3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3"/>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440"/>
              <a:buNone/>
              <a:defRPr/>
            </a:lvl2pPr>
            <a:lvl3pPr marL="1371600" lvl="2" indent="-228600" algn="l">
              <a:spcBef>
                <a:spcPts val="1000"/>
              </a:spcBef>
              <a:spcAft>
                <a:spcPts val="0"/>
              </a:spcAft>
              <a:buSzPts val="1440"/>
              <a:buNone/>
              <a:defRPr/>
            </a:lvl3pPr>
            <a:lvl4pPr marL="1828800" lvl="3" indent="-228600" algn="l">
              <a:spcBef>
                <a:spcPts val="1000"/>
              </a:spcBef>
              <a:spcAft>
                <a:spcPts val="0"/>
              </a:spcAft>
              <a:buSzPts val="1440"/>
              <a:buNone/>
              <a:defRPr/>
            </a:lvl4pPr>
            <a:lvl5pPr marL="2286000" lvl="4" indent="-228600" algn="l">
              <a:spcBef>
                <a:spcPts val="1000"/>
              </a:spcBef>
              <a:spcAft>
                <a:spcPts val="0"/>
              </a:spcAft>
              <a:buSzPts val="144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33"/>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3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3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34"/>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4"/>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440"/>
              <a:buNone/>
              <a:defRPr/>
            </a:lvl2pPr>
            <a:lvl3pPr marL="1371600" lvl="2" indent="-228600" algn="l">
              <a:spcBef>
                <a:spcPts val="1000"/>
              </a:spcBef>
              <a:spcAft>
                <a:spcPts val="0"/>
              </a:spcAft>
              <a:buSzPts val="1440"/>
              <a:buNone/>
              <a:defRPr/>
            </a:lvl3pPr>
            <a:lvl4pPr marL="1828800" lvl="3" indent="-228600" algn="l">
              <a:spcBef>
                <a:spcPts val="1000"/>
              </a:spcBef>
              <a:spcAft>
                <a:spcPts val="0"/>
              </a:spcAft>
              <a:buSzPts val="1440"/>
              <a:buNone/>
              <a:defRPr/>
            </a:lvl4pPr>
            <a:lvl5pPr marL="2286000" lvl="4" indent="-228600" algn="l">
              <a:spcBef>
                <a:spcPts val="1000"/>
              </a:spcBef>
              <a:spcAft>
                <a:spcPts val="0"/>
              </a:spcAft>
              <a:buSzPts val="144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3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35"/>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35"/>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36"/>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440"/>
              <a:buNone/>
              <a:defRPr/>
            </a:lvl2pPr>
            <a:lvl3pPr marL="1371600" lvl="2" indent="-228600" algn="l">
              <a:spcBef>
                <a:spcPts val="1000"/>
              </a:spcBef>
              <a:spcAft>
                <a:spcPts val="0"/>
              </a:spcAft>
              <a:buSzPts val="1440"/>
              <a:buNone/>
              <a:defRPr/>
            </a:lvl3pPr>
            <a:lvl4pPr marL="1828800" lvl="3" indent="-228600" algn="l">
              <a:spcBef>
                <a:spcPts val="1000"/>
              </a:spcBef>
              <a:spcAft>
                <a:spcPts val="0"/>
              </a:spcAft>
              <a:buSzPts val="1440"/>
              <a:buNone/>
              <a:defRPr/>
            </a:lvl4pPr>
            <a:lvl5pPr marL="2286000" lvl="4" indent="-228600" algn="l">
              <a:spcBef>
                <a:spcPts val="1000"/>
              </a:spcBef>
              <a:spcAft>
                <a:spcPts val="0"/>
              </a:spcAft>
              <a:buSzPts val="144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3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7"/>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38"/>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8"/>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0" name="Google Shape;50;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6"/>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6" name="Google Shape;56;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7"/>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27"/>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3" name="Google Shape;63;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8"/>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9" name="Google Shape;69;p28"/>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0" name="Google Shape;70;p28"/>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1" name="Google Shape;71;p28"/>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2" name="Google Shape;72;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30"/>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30"/>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31"/>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1"/>
          <p:cNvSpPr>
            <a:spLocks noGrp="1"/>
          </p:cNvSpPr>
          <p:nvPr>
            <p:ph type="pic" idx="2"/>
          </p:nvPr>
        </p:nvSpPr>
        <p:spPr>
          <a:xfrm>
            <a:off x="677334" y="609600"/>
            <a:ext cx="8596668" cy="3845718"/>
          </a:xfrm>
          <a:prstGeom prst="rect">
            <a:avLst/>
          </a:prstGeom>
          <a:noFill/>
          <a:ln>
            <a:noFill/>
          </a:ln>
        </p:spPr>
      </p:sp>
      <p:sp>
        <p:nvSpPr>
          <p:cNvPr id="90" name="Google Shape;90;p31"/>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2"/>
          <p:cNvGrpSpPr/>
          <p:nvPr/>
        </p:nvGrpSpPr>
        <p:grpSpPr>
          <a:xfrm>
            <a:off x="0" y="-8467"/>
            <a:ext cx="12192000" cy="6866467"/>
            <a:chOff x="0" y="-8467"/>
            <a:chExt cx="12192000" cy="6866467"/>
          </a:xfrm>
        </p:grpSpPr>
        <p:cxnSp>
          <p:nvCxnSpPr>
            <p:cNvPr id="11" name="Google Shape;11;p22"/>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12" name="Google Shape;12;p22"/>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13" name="Google Shape;13;p2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2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22"/>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2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2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22"/>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2"/>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2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wikipedia.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solarbotics.com/product/17185/" TargetMode="External"/><Relationship Id="rId5" Type="http://schemas.openxmlformats.org/officeDocument/2006/relationships/hyperlink" Target="http://www.newportelec.com/diodes.html" TargetMode="External"/><Relationship Id="rId4" Type="http://schemas.openxmlformats.org/officeDocument/2006/relationships/hyperlink" Target="http://myprojectcircuits.com/topics/machineoverheat.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9" name="Picture 8">
            <a:extLst>
              <a:ext uri="{FF2B5EF4-FFF2-40B4-BE49-F238E27FC236}">
                <a16:creationId xmlns:a16="http://schemas.microsoft.com/office/drawing/2014/main" id="{ECB1349C-2CFB-7ED4-D7B6-148CAD358AC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4500" y1="52900" x2="24500" y2="52900"/>
                        <a14:backgroundMark x1="42100" y1="17600" x2="69600" y2="52400"/>
                        <a14:backgroundMark x1="69600" y1="52400" x2="61400" y2="34500"/>
                        <a14:backgroundMark x1="61400" y1="34500" x2="47200" y2="18400"/>
                        <a14:backgroundMark x1="47200" y1="18400" x2="32600" y2="12200"/>
                        <a14:backgroundMark x1="32600" y1="12200" x2="32400" y2="12000"/>
                        <a14:backgroundMark x1="43500" y1="22800" x2="54700" y2="35500"/>
                        <a14:backgroundMark x1="66700" y1="44100" x2="66900" y2="42200"/>
                        <a14:backgroundMark x1="66600" y1="45400" x2="66500" y2="45900"/>
                        <a14:backgroundMark x1="66600" y1="43500" x2="68500" y2="46400"/>
                        <a14:backgroundMark x1="64300" y1="41600" x2="67100" y2="46600"/>
                      </a14:backgroundRemoval>
                    </a14:imgEffect>
                  </a14:imgLayer>
                </a14:imgProps>
              </a:ext>
            </a:extLst>
          </a:blip>
          <a:stretch>
            <a:fillRect/>
          </a:stretch>
        </p:blipFill>
        <p:spPr>
          <a:xfrm rot="496189">
            <a:off x="4653798" y="1265903"/>
            <a:ext cx="4126157" cy="4052869"/>
          </a:xfrm>
          <a:prstGeom prst="rect">
            <a:avLst/>
          </a:prstGeom>
        </p:spPr>
      </p:pic>
      <p:sp>
        <p:nvSpPr>
          <p:cNvPr id="147" name="Google Shape;147;p1"/>
          <p:cNvSpPr txBox="1">
            <a:spLocks noGrp="1"/>
          </p:cNvSpPr>
          <p:nvPr>
            <p:ph type="ctrTitle"/>
          </p:nvPr>
        </p:nvSpPr>
        <p:spPr>
          <a:xfrm>
            <a:off x="0" y="1084668"/>
            <a:ext cx="11436200" cy="1364974"/>
          </a:xfrm>
          <a:prstGeom prst="rect">
            <a:avLst/>
          </a:prstGeom>
          <a:noFill/>
          <a:ln>
            <a:noFill/>
          </a:ln>
        </p:spPr>
        <p:txBody>
          <a:bodyPr spcFirstLastPara="1" wrap="square" lIns="91425" tIns="45700" rIns="91425" bIns="45700" anchor="b" anchorCtr="0">
            <a:noAutofit/>
          </a:bodyPr>
          <a:lstStyle/>
          <a:p>
            <a:pPr marL="0" lvl="0" indent="125413" algn="ctr" rtl="0">
              <a:spcBef>
                <a:spcPts val="0"/>
              </a:spcBef>
              <a:spcAft>
                <a:spcPts val="0"/>
              </a:spcAft>
              <a:buClr>
                <a:srgbClr val="002060"/>
              </a:buClr>
              <a:buSzPts val="2000"/>
              <a:buFont typeface="Trebuchet MS"/>
              <a:buNone/>
            </a:pPr>
            <a:r>
              <a:rPr lang="en-US" sz="2000" b="1" u="sng" dirty="0">
                <a:solidFill>
                  <a:srgbClr val="002060"/>
                </a:solidFill>
              </a:rPr>
              <a:t>Project Stage-I (PW-EE 781)</a:t>
            </a:r>
            <a:br>
              <a:rPr lang="en-US" sz="2000" b="1" u="sng" dirty="0">
                <a:solidFill>
                  <a:srgbClr val="002060"/>
                </a:solidFill>
                <a:latin typeface="Times New Roman"/>
                <a:ea typeface="Times New Roman"/>
                <a:cs typeface="Times New Roman"/>
                <a:sym typeface="Times New Roman"/>
              </a:rPr>
            </a:br>
            <a:br>
              <a:rPr lang="en-US" sz="2000" dirty="0">
                <a:solidFill>
                  <a:srgbClr val="002060"/>
                </a:solidFill>
                <a:latin typeface="Times New Roman"/>
                <a:ea typeface="Times New Roman"/>
                <a:cs typeface="Times New Roman"/>
                <a:sym typeface="Times New Roman"/>
              </a:rPr>
            </a:br>
            <a:r>
              <a:rPr lang="en-US" sz="2800" b="1" dirty="0">
                <a:solidFill>
                  <a:srgbClr val="002060"/>
                </a:solidFill>
              </a:rPr>
              <a:t>Project Title :- Over Heating Load cut off system</a:t>
            </a:r>
            <a:br>
              <a:rPr lang="en-US" sz="2800" b="1" dirty="0">
                <a:solidFill>
                  <a:schemeClr val="dk1"/>
                </a:solidFill>
                <a:latin typeface="Times New Roman"/>
                <a:ea typeface="Times New Roman"/>
                <a:cs typeface="Times New Roman"/>
                <a:sym typeface="Times New Roman"/>
              </a:rPr>
            </a:br>
            <a:endParaRPr sz="2800" b="1" dirty="0"/>
          </a:p>
        </p:txBody>
      </p:sp>
      <p:sp>
        <p:nvSpPr>
          <p:cNvPr id="149" name="Google Shape;149;p1"/>
          <p:cNvSpPr txBox="1"/>
          <p:nvPr/>
        </p:nvSpPr>
        <p:spPr>
          <a:xfrm>
            <a:off x="0" y="2689685"/>
            <a:ext cx="5475125" cy="2594704"/>
          </a:xfrm>
          <a:prstGeom prst="rect">
            <a:avLst/>
          </a:prstGeom>
          <a:noFill/>
          <a:ln>
            <a:noFill/>
          </a:ln>
        </p:spPr>
        <p:txBody>
          <a:bodyPr spcFirstLastPara="1" wrap="square" lIns="91425" tIns="45700" rIns="91425" bIns="45700" anchor="t" anchorCtr="0">
            <a:normAutofit/>
          </a:bodyPr>
          <a:lstStyle/>
          <a:p>
            <a:pPr marL="0" marR="0" lvl="0" indent="0" rtl="0">
              <a:lnSpc>
                <a:spcPct val="150000"/>
              </a:lnSpc>
              <a:spcBef>
                <a:spcPts val="0"/>
              </a:spcBef>
              <a:spcAft>
                <a:spcPts val="0"/>
              </a:spcAft>
              <a:buClr>
                <a:schemeClr val="accent1"/>
              </a:buClr>
              <a:buSzPts val="1120"/>
              <a:buFont typeface="Noto Sans Symbols"/>
              <a:buNone/>
            </a:pPr>
            <a:r>
              <a:rPr lang="en-US" sz="1400" b="1" i="0" u="none" strike="noStrike" cap="none" dirty="0">
                <a:solidFill>
                  <a:srgbClr val="002060"/>
                </a:solidFill>
                <a:latin typeface="Trebuchet MS"/>
                <a:ea typeface="Trebuchet MS"/>
                <a:cs typeface="Trebuchet MS"/>
                <a:sym typeface="Trebuchet MS"/>
              </a:rPr>
              <a:t>	</a:t>
            </a:r>
            <a:r>
              <a:rPr lang="en-US" sz="1800" b="1" i="0" u="none" strike="noStrike" cap="none" dirty="0">
                <a:solidFill>
                  <a:srgbClr val="002060"/>
                </a:solidFill>
                <a:latin typeface="Trebuchet MS"/>
                <a:ea typeface="Trebuchet MS"/>
                <a:cs typeface="Trebuchet MS"/>
                <a:sym typeface="Trebuchet MS"/>
              </a:rPr>
              <a:t>Presented By :-      </a:t>
            </a:r>
          </a:p>
          <a:p>
            <a:pPr lvl="2">
              <a:lnSpc>
                <a:spcPct val="150000"/>
              </a:lnSpc>
              <a:buClr>
                <a:schemeClr val="accent1"/>
              </a:buClr>
              <a:buSzPts val="1120"/>
            </a:pPr>
            <a:r>
              <a:rPr lang="en-US" sz="1800" b="1" dirty="0">
                <a:solidFill>
                  <a:srgbClr val="002060"/>
                </a:solidFill>
                <a:latin typeface="Trebuchet MS"/>
                <a:ea typeface="Trebuchet MS"/>
                <a:cs typeface="Trebuchet MS"/>
                <a:sym typeface="Trebuchet MS"/>
              </a:rPr>
              <a:t>		AKASH KUMAR	(01619008)</a:t>
            </a:r>
            <a:endParaRPr lang="en-US" sz="1800" dirty="0"/>
          </a:p>
          <a:p>
            <a:pPr lvl="5">
              <a:spcBef>
                <a:spcPts val="1000"/>
              </a:spcBef>
              <a:buClr>
                <a:schemeClr val="accent1"/>
              </a:buClr>
              <a:buSzPts val="1120"/>
            </a:pPr>
            <a:r>
              <a:rPr lang="en-US" sz="1800" b="1" i="0" u="none" strike="noStrike" cap="none" dirty="0">
                <a:solidFill>
                  <a:srgbClr val="002060"/>
                </a:solidFill>
                <a:latin typeface="Trebuchet MS"/>
                <a:ea typeface="Trebuchet MS"/>
                <a:cs typeface="Trebuchet MS"/>
                <a:sym typeface="Trebuchet MS"/>
              </a:rPr>
              <a:t>             		</a:t>
            </a:r>
            <a:r>
              <a:rPr lang="en-US" sz="1800" b="1" dirty="0">
                <a:solidFill>
                  <a:srgbClr val="002060"/>
                </a:solidFill>
                <a:latin typeface="Trebuchet MS"/>
                <a:ea typeface="Trebuchet MS"/>
                <a:cs typeface="Trebuchet MS"/>
                <a:sym typeface="Trebuchet MS"/>
              </a:rPr>
              <a:t>RAHUL KUMAR	(01619067)</a:t>
            </a:r>
            <a:endParaRPr lang="en-US" sz="1800" dirty="0"/>
          </a:p>
          <a:p>
            <a:pPr lvl="5">
              <a:spcBef>
                <a:spcPts val="1000"/>
              </a:spcBef>
              <a:buClr>
                <a:schemeClr val="accent1"/>
              </a:buClr>
              <a:buSzPts val="1120"/>
            </a:pPr>
            <a:r>
              <a:rPr lang="en-US" sz="1800" b="1" i="0" u="none" strike="noStrike" cap="none" dirty="0">
                <a:solidFill>
                  <a:srgbClr val="002060"/>
                </a:solidFill>
                <a:latin typeface="Trebuchet MS"/>
                <a:ea typeface="Trebuchet MS"/>
                <a:cs typeface="Trebuchet MS"/>
                <a:sym typeface="Trebuchet MS"/>
              </a:rPr>
              <a:t>             		</a:t>
            </a:r>
            <a:r>
              <a:rPr lang="en-US" sz="1800" b="1" dirty="0">
                <a:solidFill>
                  <a:srgbClr val="002060"/>
                </a:solidFill>
                <a:latin typeface="Trebuchet MS"/>
                <a:ea typeface="Trebuchet MS"/>
                <a:cs typeface="Trebuchet MS"/>
                <a:sym typeface="Trebuchet MS"/>
              </a:rPr>
              <a:t>ANIL SINGH	(01619014)</a:t>
            </a:r>
            <a:endParaRPr lang="en-US" sz="1800" dirty="0"/>
          </a:p>
          <a:p>
            <a:pPr lvl="5">
              <a:spcBef>
                <a:spcPts val="1000"/>
              </a:spcBef>
              <a:buClr>
                <a:schemeClr val="accent1"/>
              </a:buClr>
              <a:buSzPts val="1120"/>
            </a:pPr>
            <a:r>
              <a:rPr lang="en-US" sz="1800" b="1" i="0" u="none" strike="noStrike" cap="none" dirty="0">
                <a:solidFill>
                  <a:srgbClr val="002060"/>
                </a:solidFill>
                <a:latin typeface="Trebuchet MS"/>
                <a:ea typeface="Trebuchet MS"/>
                <a:cs typeface="Trebuchet MS"/>
                <a:sym typeface="Trebuchet MS"/>
              </a:rPr>
              <a:t>             		</a:t>
            </a:r>
            <a:r>
              <a:rPr lang="en-US" sz="1800" b="1" dirty="0">
                <a:solidFill>
                  <a:srgbClr val="002060"/>
                </a:solidFill>
                <a:latin typeface="Trebuchet MS"/>
                <a:ea typeface="Trebuchet MS"/>
                <a:cs typeface="Trebuchet MS"/>
                <a:sym typeface="Trebuchet MS"/>
              </a:rPr>
              <a:t>VISHAL ANURAG	(01619122)</a:t>
            </a:r>
            <a:endParaRPr lang="en-US" sz="1800" dirty="0"/>
          </a:p>
          <a:p>
            <a:pPr lvl="5">
              <a:spcBef>
                <a:spcPts val="1000"/>
              </a:spcBef>
              <a:buClr>
                <a:schemeClr val="accent1"/>
              </a:buClr>
              <a:buSzPts val="1120"/>
            </a:pPr>
            <a:r>
              <a:rPr lang="en-US" sz="1800" b="1" i="0" u="none" strike="noStrike" cap="none" dirty="0">
                <a:solidFill>
                  <a:srgbClr val="002060"/>
                </a:solidFill>
                <a:latin typeface="Trebuchet MS"/>
                <a:ea typeface="Trebuchet MS"/>
                <a:cs typeface="Trebuchet MS"/>
                <a:sym typeface="Trebuchet MS"/>
              </a:rPr>
              <a:t>             		</a:t>
            </a:r>
            <a:r>
              <a:rPr lang="en-US" sz="1800" b="1" dirty="0">
                <a:solidFill>
                  <a:srgbClr val="002060"/>
                </a:solidFill>
                <a:latin typeface="Trebuchet MS"/>
                <a:ea typeface="Trebuchet MS"/>
                <a:cs typeface="Trebuchet MS"/>
                <a:sym typeface="Trebuchet MS"/>
              </a:rPr>
              <a:t>ADITYA SHIVAM	(01619005)</a:t>
            </a:r>
            <a:endParaRPr lang="en-US" sz="1800" dirty="0"/>
          </a:p>
        </p:txBody>
      </p:sp>
      <p:pic>
        <p:nvPicPr>
          <p:cNvPr id="151" name="Google Shape;151;p1"/>
          <p:cNvPicPr preferRelativeResize="0"/>
          <p:nvPr/>
        </p:nvPicPr>
        <p:blipFill rotWithShape="1">
          <a:blip r:embed="rId5">
            <a:alphaModFix/>
          </a:blip>
          <a:srcRect/>
          <a:stretch/>
        </p:blipFill>
        <p:spPr>
          <a:xfrm>
            <a:off x="9322903" y="0"/>
            <a:ext cx="1084287" cy="990232"/>
          </a:xfrm>
          <a:prstGeom prst="rect">
            <a:avLst/>
          </a:prstGeom>
          <a:noFill/>
          <a:ln>
            <a:noFill/>
          </a:ln>
        </p:spPr>
      </p:pic>
      <p:sp>
        <p:nvSpPr>
          <p:cNvPr id="152" name="Google Shape;152;p1"/>
          <p:cNvSpPr/>
          <p:nvPr/>
        </p:nvSpPr>
        <p:spPr>
          <a:xfrm>
            <a:off x="1775459" y="68960"/>
            <a:ext cx="8089587"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          </a:t>
            </a:r>
            <a:r>
              <a:rPr lang="en-US" sz="2800" b="1" dirty="0">
                <a:solidFill>
                  <a:srgbClr val="002060"/>
                </a:solidFill>
                <a:latin typeface="Trebuchet MS"/>
                <a:ea typeface="Trebuchet MS"/>
                <a:cs typeface="Trebuchet MS"/>
                <a:sym typeface="Trebuchet MS"/>
              </a:rPr>
              <a:t>HALDIA INSTITUTE OF TECHNOLOGY</a:t>
            </a:r>
            <a:endParaRPr lang="en-US" sz="2800" dirty="0"/>
          </a:p>
          <a:p>
            <a:pPr marL="0" marR="0" lvl="0" indent="0" algn="ctr" rtl="0">
              <a:spcBef>
                <a:spcPts val="0"/>
              </a:spcBef>
              <a:spcAft>
                <a:spcPts val="0"/>
              </a:spcAft>
              <a:buNone/>
            </a:pPr>
            <a:r>
              <a:rPr lang="en-US" sz="1200" dirty="0">
                <a:solidFill>
                  <a:srgbClr val="002060"/>
                </a:solidFill>
                <a:latin typeface="Trebuchet MS"/>
                <a:ea typeface="Trebuchet MS"/>
                <a:cs typeface="Trebuchet MS"/>
                <a:sym typeface="Trebuchet MS"/>
              </a:rPr>
              <a:t>P.O. HIT, HIT COLLEGE ROAD , KHUDIRAAM NAGAR , HALDIA WEST BENGAL</a:t>
            </a:r>
            <a:endParaRPr sz="1200" dirty="0">
              <a:solidFill>
                <a:srgbClr val="002060"/>
              </a:solidFill>
              <a:latin typeface="Trebuchet MS"/>
              <a:ea typeface="Trebuchet MS"/>
              <a:cs typeface="Trebuchet MS"/>
              <a:sym typeface="Trebuchet MS"/>
            </a:endParaRPr>
          </a:p>
        </p:txBody>
      </p:sp>
      <p:sp>
        <p:nvSpPr>
          <p:cNvPr id="2" name="Footer Placeholder 1">
            <a:extLst>
              <a:ext uri="{FF2B5EF4-FFF2-40B4-BE49-F238E27FC236}">
                <a16:creationId xmlns:a16="http://schemas.microsoft.com/office/drawing/2014/main" id="{F635EAE6-7C60-83F2-19F0-A9074773431B}"/>
              </a:ext>
            </a:extLst>
          </p:cNvPr>
          <p:cNvSpPr>
            <a:spLocks noGrp="1"/>
          </p:cNvSpPr>
          <p:nvPr>
            <p:ph type="ftr" idx="11"/>
          </p:nvPr>
        </p:nvSpPr>
        <p:spPr>
          <a:xfrm>
            <a:off x="642678" y="6067206"/>
            <a:ext cx="7288315" cy="919054"/>
          </a:xfrm>
        </p:spPr>
        <p:txBody>
          <a:bodyPr/>
          <a:lstStyle/>
          <a:p>
            <a:r>
              <a:rPr lang="en-IN" sz="2400" b="1" dirty="0">
                <a:solidFill>
                  <a:schemeClr val="accent2">
                    <a:lumMod val="50000"/>
                  </a:schemeClr>
                </a:solidFill>
              </a:rPr>
              <a:t>DEPARTMENT OF ELECTRICAL ENGINEERING</a:t>
            </a:r>
          </a:p>
        </p:txBody>
      </p:sp>
      <p:sp>
        <p:nvSpPr>
          <p:cNvPr id="3" name="TextBox 2">
            <a:extLst>
              <a:ext uri="{FF2B5EF4-FFF2-40B4-BE49-F238E27FC236}">
                <a16:creationId xmlns:a16="http://schemas.microsoft.com/office/drawing/2014/main" id="{1B64042A-BB9B-EC4B-F08D-E6C68E7B6BB9}"/>
              </a:ext>
            </a:extLst>
          </p:cNvPr>
          <p:cNvSpPr txBox="1"/>
          <p:nvPr/>
        </p:nvSpPr>
        <p:spPr>
          <a:xfrm>
            <a:off x="5891372" y="3206897"/>
            <a:ext cx="6300628" cy="2077492"/>
          </a:xfrm>
          <a:prstGeom prst="rect">
            <a:avLst/>
          </a:prstGeom>
          <a:noFill/>
        </p:spPr>
        <p:txBody>
          <a:bodyPr wrap="square" rtlCol="0">
            <a:spAutoFit/>
          </a:bodyPr>
          <a:lstStyle/>
          <a:p>
            <a:pPr marL="0" marR="0" lvl="0" indent="0" algn="ctr" rtl="0">
              <a:spcBef>
                <a:spcPts val="1000"/>
              </a:spcBef>
              <a:spcAft>
                <a:spcPts val="0"/>
              </a:spcAft>
              <a:buClr>
                <a:schemeClr val="accent1"/>
              </a:buClr>
              <a:buSzPts val="1120"/>
              <a:buFont typeface="Noto Sans Symbols"/>
              <a:buNone/>
            </a:pPr>
            <a:r>
              <a:rPr lang="en-US" sz="1800" b="1" i="0" u="none" strike="noStrike" cap="none" dirty="0">
                <a:solidFill>
                  <a:srgbClr val="002060"/>
                </a:solidFill>
                <a:latin typeface="Trebuchet MS"/>
                <a:ea typeface="Trebuchet MS"/>
                <a:cs typeface="Trebuchet MS"/>
                <a:sym typeface="Trebuchet MS"/>
              </a:rPr>
              <a:t>Under the Supervision of :</a:t>
            </a:r>
          </a:p>
          <a:p>
            <a:pPr marL="0" marR="0" lvl="0" indent="0" algn="ctr" rtl="0">
              <a:lnSpc>
                <a:spcPct val="150000"/>
              </a:lnSpc>
              <a:spcBef>
                <a:spcPts val="1000"/>
              </a:spcBef>
              <a:spcAft>
                <a:spcPts val="0"/>
              </a:spcAft>
              <a:buClr>
                <a:schemeClr val="accent1"/>
              </a:buClr>
              <a:buSzPts val="1120"/>
              <a:buFont typeface="Noto Sans Symbols"/>
              <a:buNone/>
            </a:pPr>
            <a:r>
              <a:rPr lang="en-US" sz="1800" b="1" i="0" u="none" strike="noStrike" cap="none" dirty="0">
                <a:solidFill>
                  <a:srgbClr val="002060"/>
                </a:solidFill>
                <a:latin typeface="Trebuchet MS"/>
                <a:ea typeface="Trebuchet MS"/>
                <a:cs typeface="Trebuchet MS"/>
                <a:sym typeface="Trebuchet MS"/>
              </a:rPr>
              <a:t>		Mr. </a:t>
            </a:r>
            <a:r>
              <a:rPr lang="en-US" sz="1800" b="1" dirty="0">
                <a:solidFill>
                  <a:srgbClr val="002060"/>
                </a:solidFill>
                <a:latin typeface="Trebuchet MS"/>
                <a:ea typeface="Trebuchet MS"/>
                <a:cs typeface="Trebuchet MS"/>
                <a:sym typeface="Trebuchet MS"/>
              </a:rPr>
              <a:t>VIKAS RANJAN</a:t>
            </a:r>
            <a:r>
              <a:rPr lang="en-US" sz="1800" b="1" i="0" u="none" strike="noStrike" cap="none" dirty="0">
                <a:solidFill>
                  <a:srgbClr val="002060"/>
                </a:solidFill>
                <a:latin typeface="Trebuchet MS"/>
                <a:ea typeface="Trebuchet MS"/>
                <a:cs typeface="Trebuchet MS"/>
                <a:sym typeface="Trebuchet MS"/>
              </a:rPr>
              <a:t> (Associate Professor) 		</a:t>
            </a:r>
            <a:r>
              <a:rPr lang="en-US" sz="1800" i="0" u="none" strike="noStrike" cap="none" dirty="0">
                <a:solidFill>
                  <a:srgbClr val="002060"/>
                </a:solidFill>
                <a:latin typeface="+mn-lt"/>
                <a:ea typeface="Trebuchet MS"/>
                <a:cs typeface="Trebuchet MS"/>
                <a:sym typeface="Trebuchet MS"/>
              </a:rPr>
              <a:t>&amp;</a:t>
            </a:r>
          </a:p>
          <a:p>
            <a:pPr marL="0" marR="0" lvl="0" indent="0" algn="r" rtl="0">
              <a:spcBef>
                <a:spcPts val="1000"/>
              </a:spcBef>
              <a:spcAft>
                <a:spcPts val="0"/>
              </a:spcAft>
              <a:buClr>
                <a:schemeClr val="accent1"/>
              </a:buClr>
              <a:buSzPts val="1120"/>
              <a:buFont typeface="Noto Sans Symbols"/>
              <a:buNone/>
            </a:pPr>
            <a:r>
              <a:rPr lang="en-US" sz="1800" b="1" dirty="0">
                <a:solidFill>
                  <a:srgbClr val="002060"/>
                </a:solidFill>
                <a:latin typeface="+mn-lt"/>
                <a:sym typeface="Trebuchet MS"/>
              </a:rPr>
              <a:t>		</a:t>
            </a:r>
            <a:r>
              <a:rPr lang="en-US" sz="1800" b="1" dirty="0">
                <a:solidFill>
                  <a:srgbClr val="002060"/>
                </a:solidFill>
                <a:latin typeface="Trebuchet MS" panose="020B0603020202020204" pitchFamily="34" charset="0"/>
                <a:sym typeface="Trebuchet MS"/>
              </a:rPr>
              <a:t>Mr. S. PRAMANIK   (Associate professor)</a:t>
            </a:r>
            <a:endParaRPr lang="en-US" sz="1800" b="0" i="0" u="none" strike="noStrike" cap="none" dirty="0">
              <a:solidFill>
                <a:srgbClr val="002060"/>
              </a:solidFill>
              <a:latin typeface="Times New Roman"/>
              <a:ea typeface="Times New Roman"/>
              <a:cs typeface="Times New Roman"/>
              <a:sym typeface="Times New Roman"/>
            </a:endParaRPr>
          </a:p>
          <a:p>
            <a:pPr marL="0" marR="0" lvl="0" indent="0" algn="ctr" rtl="0">
              <a:spcBef>
                <a:spcPts val="1000"/>
              </a:spcBef>
              <a:spcAft>
                <a:spcPts val="0"/>
              </a:spcAft>
              <a:buClr>
                <a:schemeClr val="accent1"/>
              </a:buClr>
              <a:buSzPts val="1120"/>
              <a:buFont typeface="Noto Sans Symbols"/>
              <a:buNone/>
            </a:pPr>
            <a:endParaRPr lang="en-US" sz="1400" b="1" i="0" u="none" strike="noStrike" cap="none" dirty="0">
              <a:solidFill>
                <a:srgbClr val="002060"/>
              </a:solidFill>
              <a:latin typeface="Trebuchet MS"/>
              <a:ea typeface="Trebuchet MS"/>
              <a:cs typeface="Trebuchet MS"/>
              <a:sym typeface="Trebuchet MS"/>
            </a:endParaRPr>
          </a:p>
        </p:txBody>
      </p:sp>
    </p:spTree>
    <p:extLst>
      <p:ext uri="{BB962C8B-B14F-4D97-AF65-F5344CB8AC3E}">
        <p14:creationId xmlns:p14="http://schemas.microsoft.com/office/powerpoint/2010/main" val="4274391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0"/>
          <p:cNvSpPr/>
          <p:nvPr/>
        </p:nvSpPr>
        <p:spPr>
          <a:xfrm>
            <a:off x="129941" y="96253"/>
            <a:ext cx="11790947" cy="120028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dk1"/>
                </a:solidFill>
                <a:latin typeface="Trebuchet MS"/>
                <a:ea typeface="Trebuchet MS"/>
                <a:cs typeface="Trebuchet MS"/>
                <a:sym typeface="Trebuchet MS"/>
              </a:rPr>
              <a:t>7). These devices consist of two independent, high-gain frequency compensated      operational amplifiers designed to operate from a single supply or split supply over a wide range of voltages.</a:t>
            </a:r>
            <a:endParaRPr dirty="0"/>
          </a:p>
        </p:txBody>
      </p:sp>
      <p:pic>
        <p:nvPicPr>
          <p:cNvPr id="225" name="Google Shape;225;p10" descr="Invento 5pcs LM358 IC - Low Power Dual Op-Amp - 8-DIP : Amazon.in:  Computers &amp; Accessories"/>
          <p:cNvPicPr preferRelativeResize="0"/>
          <p:nvPr/>
        </p:nvPicPr>
        <p:blipFill rotWithShape="1">
          <a:blip r:embed="rId3">
            <a:alphaModFix/>
          </a:blip>
          <a:srcRect/>
          <a:stretch/>
        </p:blipFill>
        <p:spPr>
          <a:xfrm>
            <a:off x="5120639" y="904776"/>
            <a:ext cx="3166712" cy="2133532"/>
          </a:xfrm>
          <a:prstGeom prst="rect">
            <a:avLst/>
          </a:prstGeom>
          <a:noFill/>
          <a:ln>
            <a:noFill/>
          </a:ln>
        </p:spPr>
      </p:pic>
      <p:sp>
        <p:nvSpPr>
          <p:cNvPr id="226" name="Google Shape;226;p10"/>
          <p:cNvSpPr/>
          <p:nvPr/>
        </p:nvSpPr>
        <p:spPr>
          <a:xfrm>
            <a:off x="173255" y="2857066"/>
            <a:ext cx="11704320"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8). The LM35 series are precision integrated-circuit temperature devices with an output voltage linearly-proportional to the Centigrade temperature. The LM35 device has an advantage over linear temperature sensors calibrated in Kelvin, as the user is not required to subtract a large constant voltage from the output to obtain convenient Centigrade scaling. The LM35 device does not require any external calibration or trimming to provide typical accuracies of plus/minus 1/4 degrees  C at room temperature and plus/minus 3/4 degrees  C over a full -55°C to 150°C temperature range. Lower cost is assured by trimming and calibration at the wafer level. The low-output impedance, linear output, and precise inherent calibration of the LM35 device makes control the circuit.</a:t>
            </a:r>
            <a:endParaRPr sz="2400" dirty="0">
              <a:solidFill>
                <a:schemeClr val="dk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1"/>
          <p:cNvSpPr/>
          <p:nvPr/>
        </p:nvSpPr>
        <p:spPr>
          <a:xfrm>
            <a:off x="838985" y="912209"/>
            <a:ext cx="10821972"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Trebuchet MS"/>
                <a:ea typeface="Trebuchet MS"/>
                <a:cs typeface="Trebuchet MS"/>
                <a:sym typeface="Trebuchet MS"/>
              </a:rPr>
              <a:t>A buzzer or beeper is an audio signaling device. which may be mechanical, electromechanical, or piezoelectric. Typical uses of buzzers and beepers include alarm devices, timers, and confirmation of user input such as a mouse click or keystroke</a:t>
            </a:r>
            <a:r>
              <a:rPr lang="en-US" sz="2400" b="1" dirty="0">
                <a:solidFill>
                  <a:schemeClr val="dk1"/>
                </a:solidFill>
                <a:latin typeface="Trebuchet MS"/>
                <a:ea typeface="Trebuchet MS"/>
                <a:cs typeface="Trebuchet MS"/>
                <a:sym typeface="Trebuchet MS"/>
              </a:rPr>
              <a:t>.</a:t>
            </a:r>
            <a:endParaRPr sz="2400" b="1" dirty="0">
              <a:solidFill>
                <a:schemeClr val="dk1"/>
              </a:solidFill>
              <a:latin typeface="Trebuchet MS"/>
              <a:ea typeface="Trebuchet MS"/>
              <a:cs typeface="Trebuchet MS"/>
              <a:sym typeface="Trebuchet MS"/>
            </a:endParaRPr>
          </a:p>
        </p:txBody>
      </p:sp>
      <p:pic>
        <p:nvPicPr>
          <p:cNvPr id="232" name="Google Shape;232;p11" descr="Electronic Spices Big Buzzer with Small Enclosed Piezo Electronic Buzzer  Alarm 95DB with Wires PACK OF 5 : Amazon.in: Industrial &amp; Scientific"/>
          <p:cNvPicPr preferRelativeResize="0"/>
          <p:nvPr/>
        </p:nvPicPr>
        <p:blipFill rotWithShape="1">
          <a:blip r:embed="rId3">
            <a:alphaModFix/>
          </a:blip>
          <a:srcRect/>
          <a:stretch/>
        </p:blipFill>
        <p:spPr>
          <a:xfrm>
            <a:off x="3815845" y="2481829"/>
            <a:ext cx="4095685" cy="2301775"/>
          </a:xfrm>
          <a:prstGeom prst="rect">
            <a:avLst/>
          </a:prstGeom>
          <a:noFill/>
          <a:ln>
            <a:noFill/>
          </a:ln>
        </p:spPr>
      </p:pic>
      <p:sp>
        <p:nvSpPr>
          <p:cNvPr id="2" name="TextBox 1">
            <a:extLst>
              <a:ext uri="{FF2B5EF4-FFF2-40B4-BE49-F238E27FC236}">
                <a16:creationId xmlns:a16="http://schemas.microsoft.com/office/drawing/2014/main" id="{BCB13CDC-4639-722B-3AFE-394B34521B01}"/>
              </a:ext>
            </a:extLst>
          </p:cNvPr>
          <p:cNvSpPr txBox="1"/>
          <p:nvPr/>
        </p:nvSpPr>
        <p:spPr>
          <a:xfrm>
            <a:off x="248653" y="188536"/>
            <a:ext cx="2969444" cy="646331"/>
          </a:xfrm>
          <a:prstGeom prst="rect">
            <a:avLst/>
          </a:prstGeom>
          <a:noFill/>
        </p:spPr>
        <p:txBody>
          <a:bodyPr wrap="square" rtlCol="0">
            <a:spAutoFit/>
          </a:bodyPr>
          <a:lstStyle/>
          <a:p>
            <a:r>
              <a:rPr lang="en-US" sz="3600" dirty="0">
                <a:solidFill>
                  <a:schemeClr val="dk1"/>
                </a:solidFill>
                <a:latin typeface="Trebuchet MS"/>
                <a:ea typeface="Trebuchet MS"/>
                <a:cs typeface="Trebuchet MS"/>
                <a:sym typeface="Trebuchet MS"/>
              </a:rPr>
              <a:t>9) Buzzer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2"/>
          <p:cNvSpPr/>
          <p:nvPr/>
        </p:nvSpPr>
        <p:spPr>
          <a:xfrm>
            <a:off x="201706" y="193067"/>
            <a:ext cx="659533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u="sng" dirty="0">
                <a:solidFill>
                  <a:schemeClr val="dk1"/>
                </a:solidFill>
                <a:latin typeface="Trebuchet MS"/>
                <a:ea typeface="Trebuchet MS"/>
                <a:cs typeface="Trebuchet MS"/>
                <a:sym typeface="Trebuchet MS"/>
              </a:rPr>
              <a:t>Circuit Diagram</a:t>
            </a:r>
            <a:endParaRPr sz="4000" b="1" dirty="0">
              <a:solidFill>
                <a:schemeClr val="dk1"/>
              </a:solidFill>
              <a:latin typeface="Trebuchet MS"/>
              <a:ea typeface="Trebuchet MS"/>
              <a:cs typeface="Trebuchet MS"/>
              <a:sym typeface="Trebuchet MS"/>
            </a:endParaRPr>
          </a:p>
        </p:txBody>
      </p:sp>
      <p:pic>
        <p:nvPicPr>
          <p:cNvPr id="238" name="Google Shape;238;p12"/>
          <p:cNvPicPr preferRelativeResize="0"/>
          <p:nvPr/>
        </p:nvPicPr>
        <p:blipFill rotWithShape="1">
          <a:blip r:embed="rId3">
            <a:alphaModFix/>
          </a:blip>
          <a:srcRect/>
          <a:stretch/>
        </p:blipFill>
        <p:spPr>
          <a:xfrm>
            <a:off x="77029" y="1048871"/>
            <a:ext cx="11512010" cy="58091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5"/>
          <p:cNvSpPr/>
          <p:nvPr/>
        </p:nvSpPr>
        <p:spPr>
          <a:xfrm>
            <a:off x="462479" y="363048"/>
            <a:ext cx="382671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dk1"/>
                </a:solidFill>
                <a:latin typeface="Trebuchet MS"/>
                <a:ea typeface="Trebuchet MS"/>
                <a:cs typeface="Trebuchet MS"/>
                <a:sym typeface="Trebuchet MS"/>
              </a:rPr>
              <a:t>ADVANTAGES:</a:t>
            </a:r>
            <a:endParaRPr sz="3600" b="1" dirty="0">
              <a:solidFill>
                <a:schemeClr val="dk1"/>
              </a:solidFill>
              <a:latin typeface="Trebuchet MS"/>
              <a:ea typeface="Trebuchet MS"/>
              <a:cs typeface="Trebuchet MS"/>
              <a:sym typeface="Trebuchet MS"/>
            </a:endParaRPr>
          </a:p>
        </p:txBody>
      </p:sp>
      <p:sp>
        <p:nvSpPr>
          <p:cNvPr id="255" name="Google Shape;255;p15"/>
          <p:cNvSpPr/>
          <p:nvPr/>
        </p:nvSpPr>
        <p:spPr>
          <a:xfrm>
            <a:off x="1412008" y="1242742"/>
            <a:ext cx="6096000" cy="224672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Font typeface="Wingdings" panose="05000000000000000000" pitchFamily="2" charset="2"/>
              <a:buChar char="Ø"/>
            </a:pPr>
            <a:r>
              <a:rPr lang="en-US" sz="2800" dirty="0">
                <a:solidFill>
                  <a:schemeClr val="dk1"/>
                </a:solidFill>
                <a:latin typeface="Trebuchet MS"/>
                <a:ea typeface="Trebuchet MS"/>
                <a:cs typeface="Trebuchet MS"/>
                <a:sym typeface="Trebuchet MS"/>
              </a:rPr>
              <a:t>Very easy to implement.</a:t>
            </a:r>
            <a:endParaRPr dirty="0"/>
          </a:p>
          <a:p>
            <a:pPr marL="457200" marR="0" lvl="0" indent="-457200" algn="l" rtl="0">
              <a:spcBef>
                <a:spcPts val="0"/>
              </a:spcBef>
              <a:spcAft>
                <a:spcPts val="0"/>
              </a:spcAft>
              <a:buFont typeface="Wingdings" panose="05000000000000000000" pitchFamily="2" charset="2"/>
              <a:buChar char="Ø"/>
            </a:pPr>
            <a:endParaRPr sz="2800" dirty="0">
              <a:solidFill>
                <a:schemeClr val="dk1"/>
              </a:solidFill>
              <a:latin typeface="Trebuchet MS"/>
              <a:ea typeface="Trebuchet MS"/>
              <a:cs typeface="Trebuchet MS"/>
              <a:sym typeface="Trebuchet MS"/>
            </a:endParaRPr>
          </a:p>
          <a:p>
            <a:pPr marL="457200" marR="0" lvl="0" indent="-457200" algn="l" rtl="0">
              <a:spcBef>
                <a:spcPts val="0"/>
              </a:spcBef>
              <a:spcAft>
                <a:spcPts val="0"/>
              </a:spcAft>
              <a:buFont typeface="Wingdings" panose="05000000000000000000" pitchFamily="2" charset="2"/>
              <a:buChar char="Ø"/>
            </a:pPr>
            <a:r>
              <a:rPr lang="en-US" sz="2800" dirty="0">
                <a:solidFill>
                  <a:schemeClr val="dk1"/>
                </a:solidFill>
                <a:latin typeface="Trebuchet MS"/>
                <a:ea typeface="Trebuchet MS"/>
                <a:cs typeface="Trebuchet MS"/>
                <a:sym typeface="Trebuchet MS"/>
              </a:rPr>
              <a:t>High reliability.</a:t>
            </a:r>
            <a:endParaRPr dirty="0"/>
          </a:p>
          <a:p>
            <a:pPr marL="457200" marR="0" lvl="0" indent="-457200" algn="l" rtl="0">
              <a:spcBef>
                <a:spcPts val="0"/>
              </a:spcBef>
              <a:spcAft>
                <a:spcPts val="0"/>
              </a:spcAft>
              <a:buFont typeface="Wingdings" panose="05000000000000000000" pitchFamily="2" charset="2"/>
              <a:buChar char="Ø"/>
            </a:pPr>
            <a:endParaRPr sz="2800" dirty="0">
              <a:solidFill>
                <a:schemeClr val="dk1"/>
              </a:solidFill>
              <a:latin typeface="Trebuchet MS"/>
              <a:ea typeface="Trebuchet MS"/>
              <a:cs typeface="Trebuchet MS"/>
              <a:sym typeface="Trebuchet MS"/>
            </a:endParaRPr>
          </a:p>
          <a:p>
            <a:pPr marL="457200" marR="0" lvl="0" indent="-457200" algn="l" rtl="0">
              <a:spcBef>
                <a:spcPts val="0"/>
              </a:spcBef>
              <a:spcAft>
                <a:spcPts val="0"/>
              </a:spcAft>
              <a:buFont typeface="Wingdings" panose="05000000000000000000" pitchFamily="2" charset="2"/>
              <a:buChar char="Ø"/>
            </a:pPr>
            <a:r>
              <a:rPr lang="en-US" sz="2800" dirty="0">
                <a:solidFill>
                  <a:schemeClr val="dk1"/>
                </a:solidFill>
                <a:latin typeface="Trebuchet MS"/>
                <a:ea typeface="Trebuchet MS"/>
                <a:cs typeface="Trebuchet MS"/>
                <a:sym typeface="Trebuchet MS"/>
              </a:rPr>
              <a:t>Speed operation</a:t>
            </a:r>
            <a:endParaRPr sz="2800" dirty="0">
              <a:solidFill>
                <a:schemeClr val="dk1"/>
              </a:solidFill>
              <a:latin typeface="Trebuchet MS"/>
              <a:ea typeface="Trebuchet MS"/>
              <a:cs typeface="Trebuchet MS"/>
              <a:sym typeface="Trebuchet MS"/>
            </a:endParaRPr>
          </a:p>
        </p:txBody>
      </p:sp>
      <p:sp>
        <p:nvSpPr>
          <p:cNvPr id="258" name="Google Shape;258;p15"/>
          <p:cNvSpPr/>
          <p:nvPr/>
        </p:nvSpPr>
        <p:spPr>
          <a:xfrm>
            <a:off x="5315097" y="4879354"/>
            <a:ext cx="6500262" cy="116951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Wingdings" panose="05000000000000000000" pitchFamily="2" charset="2"/>
              <a:buChar char="Ø"/>
            </a:pPr>
            <a:r>
              <a:rPr lang="en-US" sz="2800" dirty="0">
                <a:solidFill>
                  <a:schemeClr val="dk1"/>
                </a:solidFill>
                <a:latin typeface="Trebuchet MS"/>
                <a:ea typeface="Trebuchet MS"/>
                <a:cs typeface="Trebuchet MS"/>
                <a:sym typeface="Trebuchet MS"/>
              </a:rPr>
              <a:t>Properly battery charging required.</a:t>
            </a:r>
          </a:p>
          <a:p>
            <a:pPr marL="285750" marR="0" lvl="0" indent="-285750" algn="l" rtl="0">
              <a:spcBef>
                <a:spcPts val="0"/>
              </a:spcBef>
              <a:spcAft>
                <a:spcPts val="0"/>
              </a:spcAft>
              <a:buClr>
                <a:schemeClr val="dk1"/>
              </a:buClr>
              <a:buSzPts val="2800"/>
              <a:buFont typeface="Wingdings" panose="05000000000000000000" pitchFamily="2" charset="2"/>
              <a:buChar char="Ø"/>
            </a:pPr>
            <a:endParaRPr dirty="0"/>
          </a:p>
          <a:p>
            <a:pPr marL="457200" marR="0" lvl="0" indent="-457200" algn="l" rtl="0">
              <a:spcBef>
                <a:spcPts val="0"/>
              </a:spcBef>
              <a:spcAft>
                <a:spcPts val="0"/>
              </a:spcAft>
              <a:buClr>
                <a:schemeClr val="dk1"/>
              </a:buClr>
              <a:buSzPts val="2800"/>
              <a:buFont typeface="Wingdings" panose="05000000000000000000" pitchFamily="2" charset="2"/>
              <a:buChar char="Ø"/>
            </a:pPr>
            <a:r>
              <a:rPr lang="en-US" sz="2800" dirty="0">
                <a:solidFill>
                  <a:schemeClr val="dk1"/>
                </a:solidFill>
                <a:latin typeface="Trebuchet MS"/>
                <a:ea typeface="Trebuchet MS"/>
                <a:cs typeface="Trebuchet MS"/>
                <a:sym typeface="Trebuchet MS"/>
              </a:rPr>
              <a:t>Regular sensor clean.</a:t>
            </a:r>
            <a:endParaRPr dirty="0"/>
          </a:p>
        </p:txBody>
      </p:sp>
      <p:sp>
        <p:nvSpPr>
          <p:cNvPr id="2" name="TextBox 1">
            <a:extLst>
              <a:ext uri="{FF2B5EF4-FFF2-40B4-BE49-F238E27FC236}">
                <a16:creationId xmlns:a16="http://schemas.microsoft.com/office/drawing/2014/main" id="{3079EB26-2A34-5A0A-D6AE-91A62CB685BE}"/>
              </a:ext>
            </a:extLst>
          </p:cNvPr>
          <p:cNvSpPr txBox="1"/>
          <p:nvPr/>
        </p:nvSpPr>
        <p:spPr>
          <a:xfrm>
            <a:off x="4826524" y="3999619"/>
            <a:ext cx="4958499" cy="646331"/>
          </a:xfrm>
          <a:prstGeom prst="rect">
            <a:avLst/>
          </a:prstGeom>
          <a:noFill/>
        </p:spPr>
        <p:txBody>
          <a:bodyPr wrap="square" rtlCol="0">
            <a:spAutoFit/>
          </a:bodyPr>
          <a:lstStyle/>
          <a:p>
            <a:pPr marL="0" marR="0" lvl="0" indent="0" algn="l" rtl="0">
              <a:spcBef>
                <a:spcPts val="0"/>
              </a:spcBef>
              <a:spcAft>
                <a:spcPts val="0"/>
              </a:spcAft>
              <a:buNone/>
            </a:pPr>
            <a:r>
              <a:rPr lang="en-US" sz="3600" b="1" dirty="0">
                <a:solidFill>
                  <a:schemeClr val="dk1"/>
                </a:solidFill>
                <a:latin typeface="Trebuchet MS"/>
                <a:ea typeface="Trebuchet MS"/>
                <a:cs typeface="Trebuchet MS"/>
                <a:sym typeface="Trebuchet MS"/>
              </a:rPr>
              <a:t>Dis- Advantages:</a:t>
            </a:r>
            <a:endParaRPr lang="en-US" sz="3600" dirty="0">
              <a:solidFill>
                <a:schemeClr val="dk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F2A5A-6361-182B-D761-368DC7784F7D}"/>
              </a:ext>
            </a:extLst>
          </p:cNvPr>
          <p:cNvSpPr txBox="1"/>
          <p:nvPr/>
        </p:nvSpPr>
        <p:spPr>
          <a:xfrm>
            <a:off x="848413" y="490194"/>
            <a:ext cx="7522589" cy="707886"/>
          </a:xfrm>
          <a:prstGeom prst="rect">
            <a:avLst/>
          </a:prstGeom>
          <a:noFill/>
        </p:spPr>
        <p:txBody>
          <a:bodyPr wrap="square" rtlCol="0">
            <a:spAutoFit/>
          </a:bodyPr>
          <a:lstStyle/>
          <a:p>
            <a:pPr marL="0" marR="0" lvl="0" indent="0" algn="l" rtl="0">
              <a:spcBef>
                <a:spcPts val="0"/>
              </a:spcBef>
              <a:spcAft>
                <a:spcPts val="0"/>
              </a:spcAft>
              <a:buNone/>
            </a:pPr>
            <a:r>
              <a:rPr lang="en-US" sz="4000" b="1" dirty="0">
                <a:solidFill>
                  <a:schemeClr val="dk1"/>
                </a:solidFill>
                <a:latin typeface="Trebuchet MS"/>
                <a:ea typeface="Trebuchet MS"/>
                <a:cs typeface="Trebuchet MS"/>
                <a:sym typeface="Trebuchet MS"/>
              </a:rPr>
              <a:t>APPLICATION:</a:t>
            </a:r>
            <a:endParaRPr lang="en-US" sz="4000" dirty="0"/>
          </a:p>
        </p:txBody>
      </p:sp>
      <p:sp>
        <p:nvSpPr>
          <p:cNvPr id="5" name="TextBox 4">
            <a:extLst>
              <a:ext uri="{FF2B5EF4-FFF2-40B4-BE49-F238E27FC236}">
                <a16:creationId xmlns:a16="http://schemas.microsoft.com/office/drawing/2014/main" id="{E680277A-421C-26AE-6D53-8F403EE4FC99}"/>
              </a:ext>
            </a:extLst>
          </p:cNvPr>
          <p:cNvSpPr txBox="1"/>
          <p:nvPr/>
        </p:nvSpPr>
        <p:spPr>
          <a:xfrm>
            <a:off x="1288330" y="1493780"/>
            <a:ext cx="4807670" cy="3108543"/>
          </a:xfrm>
          <a:prstGeom prst="rect">
            <a:avLst/>
          </a:prstGeom>
          <a:noFill/>
        </p:spPr>
        <p:txBody>
          <a:bodyPr wrap="square" rtlCol="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1. Domestic Appliances.</a:t>
            </a:r>
            <a:endParaRPr lang="en-US" sz="2800" dirty="0"/>
          </a:p>
          <a:p>
            <a:pPr marL="0" marR="0" lvl="0" indent="0" algn="l" rtl="0">
              <a:spcBef>
                <a:spcPts val="0"/>
              </a:spcBef>
              <a:spcAft>
                <a:spcPts val="0"/>
              </a:spcAft>
              <a:buNone/>
            </a:pPr>
            <a:endParaRPr lang="en-US" sz="28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2. Industrial Machinery.</a:t>
            </a:r>
            <a:endParaRPr lang="en-US" sz="2800" dirty="0"/>
          </a:p>
          <a:p>
            <a:pPr marL="0" marR="0" lvl="0" indent="0" algn="l" rtl="0">
              <a:spcBef>
                <a:spcPts val="0"/>
              </a:spcBef>
              <a:spcAft>
                <a:spcPts val="0"/>
              </a:spcAft>
              <a:buNone/>
            </a:pPr>
            <a:endParaRPr lang="en-US" sz="28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3. Generator.</a:t>
            </a:r>
            <a:endParaRPr lang="en-US" sz="2800" dirty="0"/>
          </a:p>
          <a:p>
            <a:pPr marL="0" marR="0" lvl="0" indent="0" algn="l" rtl="0">
              <a:spcBef>
                <a:spcPts val="0"/>
              </a:spcBef>
              <a:spcAft>
                <a:spcPts val="0"/>
              </a:spcAft>
              <a:buNone/>
            </a:pPr>
            <a:endParaRPr lang="en-US" sz="28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4. AC-DC motor.</a:t>
            </a:r>
            <a:endParaRPr lang="en-IN" sz="2800" dirty="0"/>
          </a:p>
        </p:txBody>
      </p:sp>
      <p:graphicFrame>
        <p:nvGraphicFramePr>
          <p:cNvPr id="16" name="Diagram 15">
            <a:extLst>
              <a:ext uri="{FF2B5EF4-FFF2-40B4-BE49-F238E27FC236}">
                <a16:creationId xmlns:a16="http://schemas.microsoft.com/office/drawing/2014/main" id="{ED53843E-578E-D09F-3B4D-CED66EDB28D8}"/>
              </a:ext>
            </a:extLst>
          </p:cNvPr>
          <p:cNvGraphicFramePr/>
          <p:nvPr>
            <p:extLst>
              <p:ext uri="{D42A27DB-BD31-4B8C-83A1-F6EECF244321}">
                <p14:modId xmlns:p14="http://schemas.microsoft.com/office/powerpoint/2010/main" val="3365545251"/>
              </p:ext>
            </p:extLst>
          </p:nvPr>
        </p:nvGraphicFramePr>
        <p:xfrm>
          <a:off x="6096000" y="1552354"/>
          <a:ext cx="3484775" cy="3811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841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3"/>
          <p:cNvSpPr/>
          <p:nvPr/>
        </p:nvSpPr>
        <p:spPr>
          <a:xfrm>
            <a:off x="324241" y="285981"/>
            <a:ext cx="931937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Trebuchet MS"/>
                <a:ea typeface="Trebuchet MS"/>
                <a:cs typeface="Trebuchet MS"/>
                <a:sym typeface="Trebuchet MS"/>
              </a:rPr>
              <a:t>METHODOLOGY AND PLAN OF WORK:</a:t>
            </a:r>
            <a:endParaRPr sz="4000" b="1" dirty="0">
              <a:solidFill>
                <a:schemeClr val="dk1"/>
              </a:solidFill>
              <a:latin typeface="Trebuchet MS"/>
              <a:ea typeface="Trebuchet MS"/>
              <a:cs typeface="Trebuchet MS"/>
              <a:sym typeface="Trebuchet MS"/>
            </a:endParaRPr>
          </a:p>
        </p:txBody>
      </p:sp>
      <p:sp>
        <p:nvSpPr>
          <p:cNvPr id="244" name="Google Shape;244;p13"/>
          <p:cNvSpPr/>
          <p:nvPr/>
        </p:nvSpPr>
        <p:spPr>
          <a:xfrm>
            <a:off x="324242" y="1221991"/>
            <a:ext cx="11026589" cy="4401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This project work on op amp inverting and non-inverting difference Voltage current against output 0 or 1 like one and off this project in op-Amp IC use LM358 and type of sensor use LM35 temperature sensor this sensor Voltage flow high against heat effect and normally condition in Voltage level low. According to temperature sensor Voltage level by IC output switching on or off this IC output pin connect with NPN </a:t>
            </a:r>
            <a:r>
              <a:rPr lang="en-US" sz="2800" dirty="0" err="1">
                <a:solidFill>
                  <a:schemeClr val="dk1"/>
                </a:solidFill>
                <a:latin typeface="Trebuchet MS"/>
                <a:ea typeface="Trebuchet MS"/>
                <a:cs typeface="Trebuchet MS"/>
                <a:sym typeface="Trebuchet MS"/>
              </a:rPr>
              <a:t>MosFET</a:t>
            </a:r>
            <a:r>
              <a:rPr lang="en-US" sz="2800" dirty="0">
                <a:solidFill>
                  <a:schemeClr val="dk1"/>
                </a:solidFill>
                <a:latin typeface="Trebuchet MS"/>
                <a:ea typeface="Trebuchet MS"/>
                <a:cs typeface="Trebuchet MS"/>
                <a:sym typeface="Trebuchet MS"/>
              </a:rPr>
              <a:t> transistor. And transistor Based Voltage pin This NPN transistor is switching driver for electronics siren this transistor BC547 NPN type this project work on 12V Battery and non-technical clear in circuit diagram.</a:t>
            </a:r>
            <a:endParaRPr sz="2800" dirty="0">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4"/>
          <p:cNvSpPr/>
          <p:nvPr/>
        </p:nvSpPr>
        <p:spPr>
          <a:xfrm>
            <a:off x="451396" y="1458160"/>
            <a:ext cx="10982424" cy="3539390"/>
          </a:xfrm>
          <a:prstGeom prst="rect">
            <a:avLst/>
          </a:prstGeom>
          <a:noFill/>
          <a:ln>
            <a:noFill/>
          </a:ln>
        </p:spPr>
        <p:txBody>
          <a:bodyPr spcFirstLastPara="1" wrap="square" lIns="91425" tIns="45700" rIns="91425" bIns="45700" anchor="ctr" anchorCtr="0">
            <a:spAutoFit/>
          </a:bodyPr>
          <a:lstStyle/>
          <a:p>
            <a:r>
              <a:rPr lang="en-US" sz="2800" dirty="0">
                <a:solidFill>
                  <a:schemeClr val="dk1"/>
                </a:solidFill>
                <a:latin typeface="Trebuchet MS"/>
                <a:ea typeface="Trebuchet MS"/>
                <a:cs typeface="Trebuchet MS"/>
                <a:sym typeface="Trebuchet MS"/>
              </a:rPr>
              <a:t>Today we are building a simple yet very useful circuit using Temperature Sensor LM35. In this circuit, we are going to control the LEDs according to temperature around. If temperature goes beyond a particular level (50Degree in this circuit) then Red LED will glow automatically, otherwise yellow LED remains on below that particular temperature. This threshold temperature value can be set by adjusting the Variable resistor in the circuit, according to requirement.</a:t>
            </a:r>
            <a:endParaRPr sz="2800" dirty="0">
              <a:solidFill>
                <a:schemeClr val="dk1"/>
              </a:solidFill>
              <a:latin typeface="Trebuchet MS"/>
              <a:ea typeface="Trebuchet MS"/>
              <a:cs typeface="Trebuchet MS"/>
              <a:sym typeface="Trebuchet MS"/>
            </a:endParaRPr>
          </a:p>
        </p:txBody>
      </p:sp>
      <p:sp>
        <p:nvSpPr>
          <p:cNvPr id="2" name="TextBox 1">
            <a:extLst>
              <a:ext uri="{FF2B5EF4-FFF2-40B4-BE49-F238E27FC236}">
                <a16:creationId xmlns:a16="http://schemas.microsoft.com/office/drawing/2014/main" id="{EC7BFF90-9AF2-858A-007C-37949A55FF8A}"/>
              </a:ext>
            </a:extLst>
          </p:cNvPr>
          <p:cNvSpPr txBox="1"/>
          <p:nvPr/>
        </p:nvSpPr>
        <p:spPr>
          <a:xfrm>
            <a:off x="451396" y="461912"/>
            <a:ext cx="4817097" cy="646331"/>
          </a:xfrm>
          <a:prstGeom prst="rect">
            <a:avLst/>
          </a:prstGeom>
          <a:noFill/>
        </p:spPr>
        <p:txBody>
          <a:bodyPr wrap="square" rtlCol="0">
            <a:spAutoFit/>
          </a:bodyPr>
          <a:lstStyle/>
          <a:p>
            <a:r>
              <a:rPr lang="en-IN" sz="3600" b="1" dirty="0"/>
              <a:t>TO BE CONTINUED..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6"/>
          <p:cNvSpPr/>
          <p:nvPr/>
        </p:nvSpPr>
        <p:spPr>
          <a:xfrm>
            <a:off x="255048" y="0"/>
            <a:ext cx="572154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Trebuchet MS"/>
                <a:ea typeface="Trebuchet MS"/>
                <a:cs typeface="Trebuchet MS"/>
                <a:sym typeface="Trebuchet MS"/>
              </a:rPr>
              <a:t>LITERATURE SURVEY:</a:t>
            </a:r>
            <a:endParaRPr dirty="0"/>
          </a:p>
        </p:txBody>
      </p:sp>
      <p:sp>
        <p:nvSpPr>
          <p:cNvPr id="264" name="Google Shape;264;p16"/>
          <p:cNvSpPr/>
          <p:nvPr/>
        </p:nvSpPr>
        <p:spPr>
          <a:xfrm>
            <a:off x="398929" y="839861"/>
            <a:ext cx="11712834" cy="4714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Prof. Mukesh Tiwari, Mr. Manish Shrivastava (2013) was published to develop this project is from an machine overheat detection with alert blog known as “heat detector”. The article talks about the need of such a project to be and how it would ease the existing industries area that is in place today. In the traditional system, several people are required to monitor a machine lot so as to assess the number of free slots and match it with the capacity of a working machine. If this system is replaced with an automated indicator the number of People employed would reduce. The article talks about this scenario. The need for each component is also elucidated. The heat detector is the heart of this project. The board is controlled using a program that is written on it. The program assessed the number of switches presses where each switch corresponds to a slot and subtracts it from the capacity or the total number of slots present. The literature also describes the common anode display used to display the number of free slots calculated using the program.</a:t>
            </a:r>
            <a:endParaRPr dirty="0"/>
          </a:p>
        </p:txBody>
      </p:sp>
      <p:sp>
        <p:nvSpPr>
          <p:cNvPr id="265" name="Google Shape;265;p16"/>
          <p:cNvSpPr/>
          <p:nvPr/>
        </p:nvSpPr>
        <p:spPr>
          <a:xfrm>
            <a:off x="255048" y="3793552"/>
            <a:ext cx="1153802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7"/>
          <p:cNvSpPr/>
          <p:nvPr/>
        </p:nvSpPr>
        <p:spPr>
          <a:xfrm>
            <a:off x="307572" y="1737952"/>
            <a:ext cx="11806518" cy="2936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Research into the current trend toward the development of fire detection algorithms and multi-sensor, multi-criteria fire detectors is prevalent in the literature in the last decade [e.g.1996; </a:t>
            </a:r>
            <a:r>
              <a:rPr lang="en-US" sz="2400" dirty="0" err="1">
                <a:solidFill>
                  <a:schemeClr val="dk1"/>
                </a:solidFill>
                <a:latin typeface="Trebuchet MS"/>
                <a:ea typeface="Trebuchet MS"/>
                <a:cs typeface="Trebuchet MS"/>
                <a:sym typeface="Trebuchet MS"/>
              </a:rPr>
              <a:t>Milke</a:t>
            </a:r>
            <a:r>
              <a:rPr lang="en-US" sz="2400" dirty="0">
                <a:solidFill>
                  <a:schemeClr val="dk1"/>
                </a:solidFill>
                <a:latin typeface="Trebuchet MS"/>
                <a:ea typeface="Trebuchet MS"/>
                <a:cs typeface="Trebuchet MS"/>
                <a:sym typeface="Trebuchet MS"/>
              </a:rPr>
              <a:t> and McAvoy, 1997; Rose-</a:t>
            </a:r>
            <a:r>
              <a:rPr lang="en-US" sz="2400" dirty="0" err="1">
                <a:solidFill>
                  <a:schemeClr val="dk1"/>
                </a:solidFill>
                <a:latin typeface="Trebuchet MS"/>
                <a:ea typeface="Trebuchet MS"/>
                <a:cs typeface="Trebuchet MS"/>
                <a:sym typeface="Trebuchet MS"/>
              </a:rPr>
              <a:t>Pehrsson</a:t>
            </a:r>
            <a:r>
              <a:rPr lang="en-US" sz="2400" dirty="0">
                <a:solidFill>
                  <a:schemeClr val="dk1"/>
                </a:solidFill>
                <a:latin typeface="Trebuchet MS"/>
                <a:ea typeface="Trebuchet MS"/>
                <a:cs typeface="Trebuchet MS"/>
                <a:sym typeface="Trebuchet MS"/>
              </a:rPr>
              <a:t>, et al., 2000; Wong, et al., 2000].However, advancement in the research behind predicting the response of common spot-type ionization and photoelectric detectors has been minimal. More fundamental approaches exist to model the detectors, though these methods have not been advanced sufficiently to prove practically useful for modeling smoke detectors.</a:t>
            </a:r>
            <a:endParaRPr sz="2400" dirty="0">
              <a:solidFill>
                <a:schemeClr val="dk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p:nvPr/>
        </p:nvSpPr>
        <p:spPr>
          <a:xfrm>
            <a:off x="256856" y="151511"/>
            <a:ext cx="419259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rebuchet MS"/>
                <a:ea typeface="Trebuchet MS"/>
                <a:cs typeface="Trebuchet MS"/>
                <a:sym typeface="Trebuchet MS"/>
              </a:rPr>
              <a:t>Future Scope:</a:t>
            </a:r>
            <a:endParaRPr sz="4000" dirty="0">
              <a:solidFill>
                <a:schemeClr val="dk1"/>
              </a:solidFill>
              <a:latin typeface="Trebuchet MS"/>
              <a:ea typeface="Trebuchet MS"/>
              <a:cs typeface="Trebuchet MS"/>
              <a:sym typeface="Trebuchet MS"/>
            </a:endParaRPr>
          </a:p>
        </p:txBody>
      </p:sp>
      <p:sp>
        <p:nvSpPr>
          <p:cNvPr id="276" name="Google Shape;276;p18"/>
          <p:cNvSpPr/>
          <p:nvPr/>
        </p:nvSpPr>
        <p:spPr>
          <a:xfrm>
            <a:off x="256857" y="1049661"/>
            <a:ext cx="10406661" cy="40030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The features and functions discussed will bring new value to the service and to industry owners. Benefits to the overheat detection service relate to the provision of real time information that enhances operational effectiveness and safety. Benefits to the owner involve enhanced reliability and reduced costs of maintaining safety systems. The industry fire alarm system is the best candidate for the performance of these functions since they have the needed infrastructure, reliability, and survivability needed to accomplish the objectives. The studies can be used in future to identify the main volatiles that are responsible for causing the sensor response variations. Using this knowledge gained from the analysis and studies one can customize the sensor array towards these main volatiles.</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CE71B-CA76-24EE-093B-08D678D2CFD2}"/>
              </a:ext>
            </a:extLst>
          </p:cNvPr>
          <p:cNvSpPr txBox="1"/>
          <p:nvPr/>
        </p:nvSpPr>
        <p:spPr>
          <a:xfrm>
            <a:off x="358219" y="395926"/>
            <a:ext cx="4006392" cy="523220"/>
          </a:xfrm>
          <a:prstGeom prst="rect">
            <a:avLst/>
          </a:prstGeom>
          <a:noFill/>
        </p:spPr>
        <p:txBody>
          <a:bodyPr wrap="square" rtlCol="0">
            <a:spAutoFit/>
          </a:bodyPr>
          <a:lstStyle/>
          <a:p>
            <a:pPr algn="ctr"/>
            <a:r>
              <a:rPr lang="en-IN" sz="2800" b="1" u="sng" dirty="0"/>
              <a:t>CONTENTS</a:t>
            </a:r>
          </a:p>
        </p:txBody>
      </p:sp>
      <p:sp>
        <p:nvSpPr>
          <p:cNvPr id="3" name="TextBox 2">
            <a:extLst>
              <a:ext uri="{FF2B5EF4-FFF2-40B4-BE49-F238E27FC236}">
                <a16:creationId xmlns:a16="http://schemas.microsoft.com/office/drawing/2014/main" id="{98602822-561A-88EF-2B81-8BB5660C3DA8}"/>
              </a:ext>
            </a:extLst>
          </p:cNvPr>
          <p:cNvSpPr txBox="1"/>
          <p:nvPr/>
        </p:nvSpPr>
        <p:spPr>
          <a:xfrm>
            <a:off x="1517716" y="1338605"/>
            <a:ext cx="5976594" cy="5113644"/>
          </a:xfrm>
          <a:prstGeom prst="rect">
            <a:avLst/>
          </a:prstGeom>
          <a:noFill/>
        </p:spPr>
        <p:txBody>
          <a:bodyPr wrap="square" rtlCol="0">
            <a:spAutoFit/>
          </a:bodyPr>
          <a:lstStyle/>
          <a:p>
            <a:pPr marL="457200" indent="-457200">
              <a:lnSpc>
                <a:spcPct val="150000"/>
              </a:lnSpc>
              <a:buFont typeface="+mj-lt"/>
              <a:buAutoNum type="arabicPeriod"/>
            </a:pPr>
            <a:r>
              <a:rPr lang="en-IN" sz="2000" dirty="0"/>
              <a:t>PROJECT OBJECTIVE</a:t>
            </a:r>
          </a:p>
          <a:p>
            <a:pPr marL="457200" indent="-457200">
              <a:lnSpc>
                <a:spcPct val="150000"/>
              </a:lnSpc>
              <a:buFont typeface="+mj-lt"/>
              <a:buAutoNum type="arabicPeriod"/>
            </a:pPr>
            <a:r>
              <a:rPr lang="en-IN" sz="2000" dirty="0"/>
              <a:t>ABSTRACT</a:t>
            </a:r>
          </a:p>
          <a:p>
            <a:pPr marL="457200" indent="-457200">
              <a:lnSpc>
                <a:spcPct val="150000"/>
              </a:lnSpc>
              <a:buFont typeface="+mj-lt"/>
              <a:buAutoNum type="arabicPeriod"/>
            </a:pPr>
            <a:r>
              <a:rPr lang="en-IN" sz="2000" dirty="0"/>
              <a:t>INTRODUCTION</a:t>
            </a:r>
          </a:p>
          <a:p>
            <a:pPr marL="457200" indent="-457200">
              <a:lnSpc>
                <a:spcPct val="150000"/>
              </a:lnSpc>
              <a:buFont typeface="+mj-lt"/>
              <a:buAutoNum type="arabicPeriod"/>
            </a:pPr>
            <a:r>
              <a:rPr lang="en-IN" sz="2000" dirty="0"/>
              <a:t>MAIN HARDWARE COMPONENTS</a:t>
            </a:r>
          </a:p>
          <a:p>
            <a:pPr marL="457200" indent="-457200">
              <a:lnSpc>
                <a:spcPct val="150000"/>
              </a:lnSpc>
              <a:buFont typeface="+mj-lt"/>
              <a:buAutoNum type="arabicPeriod"/>
            </a:pPr>
            <a:r>
              <a:rPr lang="en-IN" sz="2000" dirty="0"/>
              <a:t>CIRCUIT DIAGRAM</a:t>
            </a:r>
          </a:p>
          <a:p>
            <a:pPr marL="457200" indent="-457200">
              <a:lnSpc>
                <a:spcPct val="150000"/>
              </a:lnSpc>
              <a:buFont typeface="+mj-lt"/>
              <a:buAutoNum type="arabicPeriod"/>
            </a:pPr>
            <a:r>
              <a:rPr lang="en-IN" sz="2000" dirty="0"/>
              <a:t>PROJECT APPLICATIONS</a:t>
            </a:r>
          </a:p>
          <a:p>
            <a:pPr marL="457200" indent="-457200">
              <a:lnSpc>
                <a:spcPct val="150000"/>
              </a:lnSpc>
              <a:buFont typeface="+mj-lt"/>
              <a:buAutoNum type="arabicPeriod"/>
            </a:pPr>
            <a:r>
              <a:rPr lang="en-IN" sz="2000" dirty="0"/>
              <a:t>PLAN OF WORK</a:t>
            </a:r>
          </a:p>
          <a:p>
            <a:pPr marL="457200" indent="-457200">
              <a:lnSpc>
                <a:spcPct val="150000"/>
              </a:lnSpc>
              <a:buFont typeface="+mj-lt"/>
              <a:buAutoNum type="arabicPeriod"/>
            </a:pPr>
            <a:r>
              <a:rPr lang="en-IN" sz="2000" dirty="0"/>
              <a:t>LITERATURE SURVEY</a:t>
            </a:r>
          </a:p>
          <a:p>
            <a:pPr marL="457200" indent="-457200">
              <a:lnSpc>
                <a:spcPct val="150000"/>
              </a:lnSpc>
              <a:buFont typeface="+mj-lt"/>
              <a:buAutoNum type="arabicPeriod"/>
            </a:pPr>
            <a:r>
              <a:rPr lang="en-IN" sz="2000" dirty="0"/>
              <a:t>FUTURE SCOPE</a:t>
            </a:r>
          </a:p>
          <a:p>
            <a:pPr marL="457200" indent="-457200">
              <a:lnSpc>
                <a:spcPct val="150000"/>
              </a:lnSpc>
              <a:buFont typeface="+mj-lt"/>
              <a:buAutoNum type="arabicPeriod"/>
            </a:pPr>
            <a:r>
              <a:rPr lang="en-IN" sz="2000" dirty="0"/>
              <a:t>CONCLUSION</a:t>
            </a:r>
          </a:p>
          <a:p>
            <a:pPr marL="457200" indent="-457200">
              <a:lnSpc>
                <a:spcPct val="150000"/>
              </a:lnSpc>
              <a:buFont typeface="+mj-lt"/>
              <a:buAutoNum type="arabicPeriod"/>
            </a:pPr>
            <a:r>
              <a:rPr lang="en-IN" sz="2000" dirty="0"/>
              <a:t>REFERENCES</a:t>
            </a:r>
          </a:p>
        </p:txBody>
      </p:sp>
    </p:spTree>
    <p:extLst>
      <p:ext uri="{BB962C8B-B14F-4D97-AF65-F5344CB8AC3E}">
        <p14:creationId xmlns:p14="http://schemas.microsoft.com/office/powerpoint/2010/main" val="364804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9"/>
          <p:cNvSpPr/>
          <p:nvPr/>
        </p:nvSpPr>
        <p:spPr>
          <a:xfrm>
            <a:off x="395338" y="205298"/>
            <a:ext cx="319627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Trebuchet MS"/>
                <a:ea typeface="Trebuchet MS"/>
                <a:cs typeface="Trebuchet MS"/>
                <a:sym typeface="Trebuchet MS"/>
              </a:rPr>
              <a:t>Conclusion:</a:t>
            </a:r>
            <a:endParaRPr sz="4000" b="1" dirty="0">
              <a:solidFill>
                <a:schemeClr val="dk1"/>
              </a:solidFill>
              <a:latin typeface="Trebuchet MS"/>
              <a:ea typeface="Trebuchet MS"/>
              <a:cs typeface="Trebuchet MS"/>
              <a:sym typeface="Trebuchet MS"/>
            </a:endParaRPr>
          </a:p>
        </p:txBody>
      </p:sp>
      <p:sp>
        <p:nvSpPr>
          <p:cNvPr id="282" name="Google Shape;282;p19"/>
          <p:cNvSpPr/>
          <p:nvPr/>
        </p:nvSpPr>
        <p:spPr>
          <a:xfrm>
            <a:off x="497541" y="1314707"/>
            <a:ext cx="10300447" cy="11582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This project completely machine load cut off by over temperature apply on sensor and when load cut off than electronics buzzer on and temperature sensor going normal temperature than machine automatic start.</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0"/>
          <p:cNvSpPr/>
          <p:nvPr/>
        </p:nvSpPr>
        <p:spPr>
          <a:xfrm>
            <a:off x="505809" y="282804"/>
            <a:ext cx="32272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Trebuchet MS"/>
                <a:ea typeface="Trebuchet MS"/>
                <a:cs typeface="Trebuchet MS"/>
                <a:sym typeface="Trebuchet MS"/>
              </a:rPr>
              <a:t>References:</a:t>
            </a:r>
            <a:endParaRPr sz="4000" b="1" dirty="0">
              <a:solidFill>
                <a:schemeClr val="dk1"/>
              </a:solidFill>
              <a:latin typeface="Trebuchet MS"/>
              <a:ea typeface="Trebuchet MS"/>
              <a:cs typeface="Trebuchet MS"/>
              <a:sym typeface="Trebuchet MS"/>
            </a:endParaRPr>
          </a:p>
        </p:txBody>
      </p:sp>
      <p:sp>
        <p:nvSpPr>
          <p:cNvPr id="288" name="Google Shape;288;p20"/>
          <p:cNvSpPr/>
          <p:nvPr/>
        </p:nvSpPr>
        <p:spPr>
          <a:xfrm>
            <a:off x="751463" y="1432254"/>
            <a:ext cx="10990731" cy="267761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Trebuchet MS"/>
              <a:buAutoNum type="arabicPeriod"/>
            </a:pPr>
            <a:r>
              <a:rPr lang="en-US" sz="2400" u="sng" dirty="0">
                <a:solidFill>
                  <a:schemeClr val="dk1"/>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www.wikipedia.org</a:t>
            </a:r>
            <a:endParaRPr sz="24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2.http://ijettjournal.org</a:t>
            </a:r>
            <a:endParaRPr dirty="0"/>
          </a:p>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3. </a:t>
            </a:r>
            <a:r>
              <a:rPr lang="en-US" sz="2400" u="sng" dirty="0">
                <a:solidFill>
                  <a:schemeClr val="dk1"/>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http://myprojectcircuits.com/topics/machineoverheat.html</a:t>
            </a:r>
            <a:endParaRPr sz="24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4. http://www.electroschematics.com/699/overheat-detectoralarm-switch/ </a:t>
            </a:r>
            <a:endParaRPr dirty="0"/>
          </a:p>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5. </a:t>
            </a:r>
            <a:r>
              <a:rPr lang="en-US" sz="2400" u="sng" dirty="0">
                <a:solidFill>
                  <a:schemeClr val="dk1"/>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www.newportelec.com/diodes.html</a:t>
            </a:r>
            <a:endParaRPr sz="24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6. </a:t>
            </a:r>
            <a:r>
              <a:rPr lang="en-US" sz="2400" u="sng" dirty="0">
                <a:solidFill>
                  <a:schemeClr val="dk1"/>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https://solarbotics.com/product/17185/</a:t>
            </a:r>
            <a:endParaRPr sz="2400" dirty="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400" dirty="0">
                <a:solidFill>
                  <a:schemeClr val="dk1"/>
                </a:solidFill>
                <a:latin typeface="Trebuchet MS"/>
                <a:ea typeface="Trebuchet MS"/>
                <a:cs typeface="Trebuchet MS"/>
                <a:sym typeface="Trebuchet MS"/>
              </a:rPr>
              <a:t>7. http://nevonprojects.com</a:t>
            </a:r>
            <a:endParaRPr sz="2400" dirty="0">
              <a:solidFill>
                <a:schemeClr val="dk1"/>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1"/>
          <p:cNvPicPr preferRelativeResize="0"/>
          <p:nvPr/>
        </p:nvPicPr>
        <p:blipFill rotWithShape="1">
          <a:blip r:embed="rId3">
            <a:alphaModFix/>
          </a:blip>
          <a:srcRect/>
          <a:stretch/>
        </p:blipFill>
        <p:spPr>
          <a:xfrm>
            <a:off x="1411647" y="1436950"/>
            <a:ext cx="8999847" cy="38297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
          <p:cNvSpPr/>
          <p:nvPr/>
        </p:nvSpPr>
        <p:spPr>
          <a:xfrm>
            <a:off x="350707" y="339770"/>
            <a:ext cx="5275580" cy="6883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002060"/>
                </a:solidFill>
                <a:latin typeface="Trebuchet MS"/>
                <a:ea typeface="Trebuchet MS"/>
                <a:cs typeface="Trebuchet MS"/>
                <a:sym typeface="Trebuchet MS"/>
              </a:rPr>
              <a:t>ACKNOWLEDGEMENT</a:t>
            </a:r>
            <a:endParaRPr sz="4000">
              <a:solidFill>
                <a:srgbClr val="002060"/>
              </a:solidFill>
              <a:latin typeface="Trebuchet MS"/>
              <a:ea typeface="Trebuchet MS"/>
              <a:cs typeface="Trebuchet MS"/>
              <a:sym typeface="Trebuchet MS"/>
            </a:endParaRPr>
          </a:p>
        </p:txBody>
      </p:sp>
      <p:sp>
        <p:nvSpPr>
          <p:cNvPr id="166" name="Google Shape;166;p3"/>
          <p:cNvSpPr/>
          <p:nvPr/>
        </p:nvSpPr>
        <p:spPr>
          <a:xfrm>
            <a:off x="350707" y="1466707"/>
            <a:ext cx="11013140"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Trebuchet MS"/>
                <a:ea typeface="Trebuchet MS"/>
                <a:cs typeface="Trebuchet MS"/>
                <a:sym typeface="Trebuchet MS"/>
              </a:rPr>
              <a:t>The success and final outcome of this project required a lot of guidance and assistance from many people and I am extremely fortunate to have there support all along the completion of this project work. Whatever, I have done is only due to such guidance and assistance and I would never forget to thank them. </a:t>
            </a:r>
            <a:endParaRPr dirty="0"/>
          </a:p>
          <a:p>
            <a:pPr marL="0" marR="0" lvl="0" indent="0" algn="just" rtl="0">
              <a:spcBef>
                <a:spcPts val="0"/>
              </a:spcBef>
              <a:spcAft>
                <a:spcPts val="0"/>
              </a:spcAft>
              <a:buNone/>
            </a:pPr>
            <a:r>
              <a:rPr lang="en-US" sz="2400" dirty="0">
                <a:solidFill>
                  <a:schemeClr val="dk1"/>
                </a:solidFill>
                <a:latin typeface="Trebuchet MS"/>
                <a:ea typeface="Trebuchet MS"/>
                <a:cs typeface="Trebuchet MS"/>
                <a:sym typeface="Trebuchet MS"/>
              </a:rPr>
              <a:t>I owe my profound gratitude to my project guide </a:t>
            </a:r>
            <a:r>
              <a:rPr lang="en-US" sz="2400" b="1" dirty="0">
                <a:solidFill>
                  <a:schemeClr val="dk1"/>
                </a:solidFill>
                <a:latin typeface="Trebuchet MS"/>
                <a:ea typeface="Trebuchet MS"/>
                <a:cs typeface="Trebuchet MS"/>
                <a:sym typeface="Trebuchet MS"/>
              </a:rPr>
              <a:t>MR. VIKASH RANJAN &amp; </a:t>
            </a:r>
          </a:p>
          <a:p>
            <a:pPr marL="0" marR="0" lvl="0" indent="0" algn="just" rtl="0">
              <a:spcBef>
                <a:spcPts val="0"/>
              </a:spcBef>
              <a:spcAft>
                <a:spcPts val="0"/>
              </a:spcAft>
              <a:buNone/>
            </a:pPr>
            <a:r>
              <a:rPr lang="en-US" sz="2400" b="1" dirty="0">
                <a:solidFill>
                  <a:schemeClr val="dk1"/>
                </a:solidFill>
                <a:latin typeface="Trebuchet MS"/>
                <a:ea typeface="Trebuchet MS"/>
                <a:cs typeface="Trebuchet MS"/>
                <a:sym typeface="Trebuchet MS"/>
              </a:rPr>
              <a:t>MR. S. PRAMANIK </a:t>
            </a:r>
            <a:r>
              <a:rPr lang="en-US" sz="2400" dirty="0">
                <a:solidFill>
                  <a:schemeClr val="dk1"/>
                </a:solidFill>
                <a:latin typeface="Trebuchet MS"/>
                <a:ea typeface="Trebuchet MS"/>
                <a:cs typeface="Trebuchet MS"/>
                <a:sym typeface="Trebuchet MS"/>
              </a:rPr>
              <a:t> who has the attitude and substance of the genius; he continuously and convincingly conveyed a spirit od adventure in regard to research, and an excitement in regard to teaching. he took keen interest in this project and guided us all along, till the completion of this project work by providing all the necessary information for developing a good system.</a:t>
            </a:r>
            <a:endParaRPr dirty="0"/>
          </a:p>
          <a:p>
            <a:pPr marL="0" marR="0" lvl="0" indent="0" algn="l" rtl="0">
              <a:spcBef>
                <a:spcPts val="0"/>
              </a:spcBef>
              <a:spcAft>
                <a:spcPts val="0"/>
              </a:spcAft>
              <a:buNone/>
            </a:pPr>
            <a:endParaRPr sz="2400" dirty="0">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3" name="Picture 2">
            <a:extLst>
              <a:ext uri="{FF2B5EF4-FFF2-40B4-BE49-F238E27FC236}">
                <a16:creationId xmlns:a16="http://schemas.microsoft.com/office/drawing/2014/main" id="{935BA338-CD5B-591D-A3FF-05E9FB98E8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74" b="97860" l="119" r="89957">
                        <a14:foregroundMark x1="35904" y1="70735" x2="35904" y2="70735"/>
                        <a14:foregroundMark x1="35904" y1="70735" x2="35904" y2="70735"/>
                        <a14:foregroundMark x1="34401" y1="80856" x2="34401" y2="80856"/>
                        <a14:foregroundMark x1="44128" y1="80856" x2="44128" y2="80856"/>
                        <a14:foregroundMark x1="43772" y1="74841" x2="43377" y2="83632"/>
                        <a14:foregroundMark x1="44326" y1="88548" x2="44326" y2="88548"/>
                        <a14:foregroundMark x1="44326" y1="88548" x2="44326" y2="88548"/>
                        <a14:foregroundMark x1="13049" y1="88837" x2="8541" y2="92134"/>
                        <a14:foregroundMark x1="39106" y1="73222" x2="29419" y2="61538"/>
                        <a14:foregroundMark x1="29419" y1="61538" x2="24674" y2="71544"/>
                        <a14:foregroundMark x1="23922" y1="66628" x2="12732" y2="69578"/>
                        <a14:foregroundMark x1="12732" y1="69578" x2="4745" y2="61249"/>
                        <a14:foregroundMark x1="4745" y1="61249" x2="8225" y2="47658"/>
                        <a14:foregroundMark x1="8225" y1="47658" x2="21194" y2="35859"/>
                        <a14:foregroundMark x1="21194" y1="35859" x2="25623" y2="4858"/>
                        <a14:foregroundMark x1="25623" y1="4858" x2="25623" y2="4164"/>
                        <a14:foregroundMark x1="25227" y1="12377" x2="16607" y2="20821"/>
                        <a14:foregroundMark x1="16607" y1="20821" x2="9964" y2="35107"/>
                        <a14:foregroundMark x1="9964" y1="35107" x2="9885" y2="36495"/>
                        <a14:foregroundMark x1="13602" y1="347" x2="4824" y2="51012"/>
                        <a14:foregroundMark x1="5575" y1="14344" x2="8580" y2="71486"/>
                        <a14:foregroundMark x1="8580" y1="71486" x2="5180" y2="94332"/>
                        <a14:foregroundMark x1="45077" y1="65009" x2="45631" y2="93754"/>
                        <a14:foregroundMark x1="26335" y1="37594" x2="21313" y2="40602"/>
                        <a14:foregroundMark x1="1463" y1="19260" x2="119" y2="91035"/>
                        <a14:foregroundMark x1="870" y1="96241" x2="25109" y2="95315"/>
                        <a14:foregroundMark x1="25109" y1="95315" x2="47331" y2="97860"/>
                        <a14:foregroundMark x1="34045" y1="56507" x2="56505" y2="57316"/>
                      </a14:backgroundRemoval>
                    </a14:imgEffect>
                  </a14:imgLayer>
                </a14:imgProps>
              </a:ext>
            </a:extLst>
          </a:blip>
          <a:srcRect/>
          <a:stretch/>
        </p:blipFill>
        <p:spPr>
          <a:xfrm>
            <a:off x="6170076" y="1470581"/>
            <a:ext cx="5424892" cy="3708832"/>
          </a:xfrm>
          <a:prstGeom prst="rect">
            <a:avLst/>
          </a:prstGeom>
        </p:spPr>
      </p:pic>
      <p:sp>
        <p:nvSpPr>
          <p:cNvPr id="177" name="Google Shape;177;p5"/>
          <p:cNvSpPr/>
          <p:nvPr/>
        </p:nvSpPr>
        <p:spPr>
          <a:xfrm>
            <a:off x="911583" y="244312"/>
            <a:ext cx="307197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u="sng" dirty="0">
                <a:solidFill>
                  <a:schemeClr val="dk1"/>
                </a:solidFill>
                <a:latin typeface="Trebuchet MS"/>
                <a:ea typeface="Trebuchet MS"/>
                <a:cs typeface="Trebuchet MS"/>
                <a:sym typeface="Trebuchet MS"/>
              </a:rPr>
              <a:t>Objective </a:t>
            </a:r>
            <a:endParaRPr sz="4000" b="1" u="sng" dirty="0">
              <a:solidFill>
                <a:schemeClr val="dk1"/>
              </a:solidFill>
              <a:latin typeface="Trebuchet MS"/>
              <a:ea typeface="Trebuchet MS"/>
              <a:cs typeface="Trebuchet MS"/>
              <a:sym typeface="Trebuchet MS"/>
            </a:endParaRPr>
          </a:p>
        </p:txBody>
      </p:sp>
      <p:sp>
        <p:nvSpPr>
          <p:cNvPr id="178" name="Google Shape;178;p5"/>
          <p:cNvSpPr/>
          <p:nvPr/>
        </p:nvSpPr>
        <p:spPr>
          <a:xfrm>
            <a:off x="1112051" y="1920554"/>
            <a:ext cx="558098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This project have important aim of many types of Electrical and Engine operated Machine prevent against Over heating Damages</a:t>
            </a:r>
          </a:p>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And increase its life-time.</a:t>
            </a:r>
            <a:endParaRPr sz="2800" dirty="0">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4"/>
          <p:cNvSpPr/>
          <p:nvPr/>
        </p:nvSpPr>
        <p:spPr>
          <a:xfrm>
            <a:off x="321302" y="164958"/>
            <a:ext cx="2849880" cy="6883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002060"/>
                </a:solidFill>
                <a:latin typeface="Trebuchet MS"/>
                <a:ea typeface="Trebuchet MS"/>
                <a:cs typeface="Trebuchet MS"/>
                <a:sym typeface="Trebuchet MS"/>
              </a:rPr>
              <a:t>ABSTRACT:</a:t>
            </a:r>
            <a:endParaRPr sz="4000">
              <a:solidFill>
                <a:srgbClr val="002060"/>
              </a:solidFill>
              <a:latin typeface="Trebuchet MS"/>
              <a:ea typeface="Trebuchet MS"/>
              <a:cs typeface="Trebuchet MS"/>
              <a:sym typeface="Trebuchet MS"/>
            </a:endParaRPr>
          </a:p>
        </p:txBody>
      </p:sp>
      <p:sp>
        <p:nvSpPr>
          <p:cNvPr id="172" name="Google Shape;172;p4"/>
          <p:cNvSpPr/>
          <p:nvPr/>
        </p:nvSpPr>
        <p:spPr>
          <a:xfrm>
            <a:off x="321302" y="1185680"/>
            <a:ext cx="10905564" cy="4524275"/>
          </a:xfrm>
          <a:prstGeom prst="rect">
            <a:avLst/>
          </a:prstGeom>
          <a:noFill/>
          <a:ln>
            <a:noFill/>
          </a:ln>
        </p:spPr>
        <p:txBody>
          <a:bodyPr spcFirstLastPara="1" wrap="square" lIns="91425" tIns="45700" rIns="91425" bIns="45700" anchor="t" anchorCtr="0">
            <a:spAutoFit/>
          </a:bodyPr>
          <a:lstStyle/>
          <a:p>
            <a:pPr marL="18288" marR="0" lvl="0" indent="0" algn="l" rtl="0">
              <a:spcBef>
                <a:spcPts val="0"/>
              </a:spcBef>
              <a:spcAft>
                <a:spcPts val="0"/>
              </a:spcAft>
              <a:buClr>
                <a:schemeClr val="dk1"/>
              </a:buClr>
              <a:buSzPts val="2400"/>
              <a:buFont typeface="Trebuchet MS"/>
              <a:buNone/>
            </a:pPr>
            <a:r>
              <a:rPr lang="en-US" sz="2400" dirty="0">
                <a:solidFill>
                  <a:schemeClr val="dk1"/>
                </a:solidFill>
                <a:latin typeface="Trebuchet MS"/>
                <a:ea typeface="Trebuchet MS"/>
                <a:cs typeface="Trebuchet MS"/>
                <a:sym typeface="Trebuchet MS"/>
              </a:rPr>
              <a:t>A simple heat detector circuit that can be used as a heat sensor. In this heat detector circuit, a potential divider circuit is formed with a series connection of thermistor and 100 Ohms resistance. If (Negative temperature Coefficient)N.T.C type transistor is used, then the resistance of thermistor decreases after heating. Thus, more current flows through the potential divider circuit formed by thermistor and 100ohms resistances. Hence, more voltage appears at the junction of thermistor and resistor. A Zener diode is used to maintain emitter voltage at 4.7 volts, which can be used comparatively. If the base voltage is greater than the emitter voltage, then the transistor starts conduction. This is because as the transistor gets more than 4.7V base Voltage and a buzzer are connected to complete the heat detector circuit which is used for producing sound.</a:t>
            </a:r>
            <a:endParaRPr sz="2400" dirty="0">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
          <p:cNvSpPr/>
          <p:nvPr/>
        </p:nvSpPr>
        <p:spPr>
          <a:xfrm>
            <a:off x="419450" y="315787"/>
            <a:ext cx="363407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u="sng" dirty="0">
                <a:solidFill>
                  <a:schemeClr val="dk1"/>
                </a:solidFill>
                <a:latin typeface="Trebuchet MS"/>
                <a:ea typeface="Trebuchet MS"/>
                <a:cs typeface="Trebuchet MS"/>
                <a:sym typeface="Trebuchet MS"/>
              </a:rPr>
              <a:t>Introduction</a:t>
            </a:r>
            <a:endParaRPr sz="4000" u="sng" dirty="0">
              <a:solidFill>
                <a:schemeClr val="dk1"/>
              </a:solidFill>
              <a:latin typeface="Trebuchet MS"/>
              <a:ea typeface="Trebuchet MS"/>
              <a:cs typeface="Trebuchet MS"/>
              <a:sym typeface="Trebuchet MS"/>
            </a:endParaRPr>
          </a:p>
        </p:txBody>
      </p:sp>
      <p:sp>
        <p:nvSpPr>
          <p:cNvPr id="184" name="Google Shape;184;p6"/>
          <p:cNvSpPr/>
          <p:nvPr/>
        </p:nvSpPr>
        <p:spPr>
          <a:xfrm>
            <a:off x="680810" y="1581623"/>
            <a:ext cx="10830379" cy="5262939"/>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This project operate on temperature sensor LM35 op-amp IC Lm358.</a:t>
            </a:r>
          </a:p>
          <a:p>
            <a:pPr marL="457200" indent="-457200" algn="just">
              <a:buFont typeface="Arial" panose="020B0604020202020204" pitchFamily="34" charset="0"/>
              <a:buChar char="•"/>
            </a:pPr>
            <a:r>
              <a:rPr lang="en-US" sz="2800" dirty="0">
                <a:solidFill>
                  <a:schemeClr val="dk1"/>
                </a:solidFill>
                <a:latin typeface="Trebuchet MS"/>
                <a:ea typeface="Trebuchet MS"/>
                <a:cs typeface="Trebuchet MS"/>
                <a:sym typeface="Trebuchet MS"/>
              </a:rPr>
              <a:t>The project working demonstrate like overheating against machine results in automatic stop or alert with electronic siren.</a:t>
            </a:r>
          </a:p>
          <a:p>
            <a:pPr marL="457200" indent="-457200" algn="just">
              <a:buFont typeface="Arial" panose="020B0604020202020204" pitchFamily="34" charset="0"/>
              <a:buChar char="•"/>
            </a:pPr>
            <a:r>
              <a:rPr lang="en-US" sz="2800" dirty="0">
                <a:solidFill>
                  <a:schemeClr val="dk1"/>
                </a:solidFill>
                <a:latin typeface="Trebuchet MS"/>
                <a:ea typeface="Trebuchet MS"/>
                <a:cs typeface="Trebuchet MS"/>
                <a:sym typeface="Trebuchet MS"/>
              </a:rPr>
              <a:t>When electronic machine will be under safe operating temperature, then automatically machine start.</a:t>
            </a:r>
          </a:p>
          <a:p>
            <a:pPr marL="457200" marR="0" lvl="0" indent="-457200" algn="just" rtl="0">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The project have types of machine electronics generator and types of engine 12V DC motor.</a:t>
            </a:r>
          </a:p>
          <a:p>
            <a:pPr marL="457200" indent="-457200" algn="just">
              <a:buFont typeface="Arial" panose="020B0604020202020204" pitchFamily="34" charset="0"/>
              <a:buChar char="•"/>
            </a:pPr>
            <a:r>
              <a:rPr lang="en-US" sz="2800" dirty="0">
                <a:solidFill>
                  <a:schemeClr val="dk1"/>
                </a:solidFill>
                <a:latin typeface="Trebuchet MS"/>
                <a:ea typeface="Trebuchet MS"/>
                <a:cs typeface="Trebuchet MS"/>
                <a:sym typeface="Trebuchet MS"/>
              </a:rPr>
              <a:t>This project work on 12V DC and battery charging for auxiliary battery supported.</a:t>
            </a:r>
          </a:p>
          <a:p>
            <a:pPr marL="457200" indent="-457200" algn="just">
              <a:buFont typeface="Arial" panose="020B0604020202020204" pitchFamily="34" charset="0"/>
              <a:buChar char="•"/>
            </a:pPr>
            <a:endParaRPr lang="en-US" sz="2800" dirty="0">
              <a:solidFill>
                <a:schemeClr val="dk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p:nvPr/>
        </p:nvSpPr>
        <p:spPr>
          <a:xfrm>
            <a:off x="390734" y="443382"/>
            <a:ext cx="681134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Trebuchet MS"/>
                <a:ea typeface="Trebuchet MS"/>
                <a:cs typeface="Trebuchet MS"/>
                <a:sym typeface="Trebuchet MS"/>
              </a:rPr>
              <a:t>Components specification:</a:t>
            </a:r>
            <a:endParaRPr sz="4000" b="1" dirty="0">
              <a:solidFill>
                <a:schemeClr val="dk1"/>
              </a:solidFill>
              <a:latin typeface="Trebuchet MS"/>
              <a:ea typeface="Trebuchet MS"/>
              <a:cs typeface="Trebuchet MS"/>
              <a:sym typeface="Trebuchet MS"/>
            </a:endParaRPr>
          </a:p>
        </p:txBody>
      </p:sp>
      <p:sp>
        <p:nvSpPr>
          <p:cNvPr id="190" name="Google Shape;190;p7"/>
          <p:cNvSpPr/>
          <p:nvPr/>
        </p:nvSpPr>
        <p:spPr>
          <a:xfrm>
            <a:off x="390734" y="1422118"/>
            <a:ext cx="428496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1) Battery (9v Dc supply)</a:t>
            </a:r>
            <a:endParaRPr sz="2800" dirty="0">
              <a:solidFill>
                <a:schemeClr val="dk1"/>
              </a:solidFill>
              <a:latin typeface="Trebuchet MS"/>
              <a:ea typeface="Trebuchet MS"/>
              <a:cs typeface="Trebuchet MS"/>
              <a:sym typeface="Trebuchet MS"/>
            </a:endParaRPr>
          </a:p>
        </p:txBody>
      </p:sp>
      <p:pic>
        <p:nvPicPr>
          <p:cNvPr id="191" name="Google Shape;191;p7" descr="Buy BOOSTY 12 volt Dc Motor and 1 pcs 9 VOLTS HW BATTERY and 1 Pc  Connector, HI-WATT 100% Original 6F22 9V Long Life Carbon Zinc Batterie  (Blue, White, Grey) Online at"/>
          <p:cNvPicPr preferRelativeResize="0"/>
          <p:nvPr/>
        </p:nvPicPr>
        <p:blipFill rotWithShape="1">
          <a:blip r:embed="rId3">
            <a:alphaModFix/>
          </a:blip>
          <a:srcRect/>
          <a:stretch/>
        </p:blipFill>
        <p:spPr>
          <a:xfrm>
            <a:off x="5300725" y="1972373"/>
            <a:ext cx="1971675" cy="2056528"/>
          </a:xfrm>
          <a:prstGeom prst="rect">
            <a:avLst/>
          </a:prstGeom>
          <a:noFill/>
          <a:ln>
            <a:noFill/>
          </a:ln>
        </p:spPr>
      </p:pic>
      <p:sp>
        <p:nvSpPr>
          <p:cNvPr id="192" name="Google Shape;192;p7"/>
          <p:cNvSpPr/>
          <p:nvPr/>
        </p:nvSpPr>
        <p:spPr>
          <a:xfrm>
            <a:off x="390734" y="4243377"/>
            <a:ext cx="889806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2) Rectifier diode (4007) 24v 1 ampere capacity</a:t>
            </a:r>
            <a:endParaRPr dirty="0"/>
          </a:p>
        </p:txBody>
      </p:sp>
      <p:pic>
        <p:nvPicPr>
          <p:cNvPr id="193" name="Google Shape;193;p7" descr="How does a Diode and LED Work? | EAGLE | Blog"/>
          <p:cNvPicPr preferRelativeResize="0"/>
          <p:nvPr/>
        </p:nvPicPr>
        <p:blipFill rotWithShape="1">
          <a:blip r:embed="rId4">
            <a:alphaModFix/>
          </a:blip>
          <a:srcRect/>
          <a:stretch/>
        </p:blipFill>
        <p:spPr>
          <a:xfrm>
            <a:off x="5053076" y="4672329"/>
            <a:ext cx="2466975" cy="1847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8"/>
          <p:cNvSpPr/>
          <p:nvPr/>
        </p:nvSpPr>
        <p:spPr>
          <a:xfrm>
            <a:off x="273665" y="193126"/>
            <a:ext cx="452628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3) capacitor (1000MF/16V)</a:t>
            </a:r>
            <a:endParaRPr dirty="0"/>
          </a:p>
        </p:txBody>
      </p:sp>
      <p:sp>
        <p:nvSpPr>
          <p:cNvPr id="199" name="Google Shape;199;p8" descr="1000uf 16V Electrolytic Capacitor (Pack of 3) - Passive Circuit Components  | Facebook Marketplace | Facebook"/>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0" name="Google Shape;200;p8" descr="1000uf 16V Electrolytic Capacitor (Pack of 3) - Passive Circuit Components  | Facebook Marketplace | Facebook"/>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1" name="Google Shape;201;p8" descr="1000uf 16V Electrolytic Capacitor (Pack of 3) - Passive Circuit Components  | Facebook Marketplace | Faceboo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2" name="Google Shape;202;p8" descr="1000uf 16V Electrolytic Capacitor (Pack of 3) - Passive Circuit Components  | Facebook Marketplace | Faceboo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3" name="Google Shape;203;p8" descr="1000uf 16V Electrolytic Capacitor (Pack of 3) - Passive Circuit Components  | Facebook Marketplace | Faceboo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4" name="Google Shape;204;p8" descr="1000uf 16V Electrolytic Capacitor (Pack of 3) - Passive Circuit Components  | Facebook Marketplace | Facebook"/>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5" name="Google Shape;205;p8" descr="1000uf 16V Electrolytic Capacitor (Pack of 3) - Passive Circuit Components  | Facebook Marketplace | Facebook"/>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6" name="Google Shape;206;p8" descr="1000uf 16V Electrolytic Capacitor (Pack of 3) - Passive Circuit Components  | Facebook Marketplace | Facebook"/>
          <p:cNvSpPr/>
          <p:nvPr/>
        </p:nvSpPr>
        <p:spPr>
          <a:xfrm>
            <a:off x="1222375" y="922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7" name="Google Shape;207;p8" descr="1000uf 16V Electrolytic Capacitor (Pack of 3) - Passive Circuit Components  | Facebook Marketplace | Facebook"/>
          <p:cNvSpPr/>
          <p:nvPr/>
        </p:nvSpPr>
        <p:spPr>
          <a:xfrm>
            <a:off x="1374775" y="1074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08" name="Google Shape;208;p8"/>
          <p:cNvPicPr preferRelativeResize="0"/>
          <p:nvPr/>
        </p:nvPicPr>
        <p:blipFill rotWithShape="1">
          <a:blip r:embed="rId3">
            <a:alphaModFix/>
          </a:blip>
          <a:srcRect/>
          <a:stretch/>
        </p:blipFill>
        <p:spPr>
          <a:xfrm>
            <a:off x="5139055" y="617537"/>
            <a:ext cx="2466975" cy="1847850"/>
          </a:xfrm>
          <a:prstGeom prst="rect">
            <a:avLst/>
          </a:prstGeom>
          <a:noFill/>
          <a:ln>
            <a:noFill/>
          </a:ln>
        </p:spPr>
      </p:pic>
      <p:sp>
        <p:nvSpPr>
          <p:cNvPr id="209" name="Google Shape;209;p8"/>
          <p:cNvSpPr/>
          <p:nvPr/>
        </p:nvSpPr>
        <p:spPr>
          <a:xfrm>
            <a:off x="460375" y="3207500"/>
            <a:ext cx="657098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4) Dc led bulb(10MM) 300 </a:t>
            </a:r>
            <a:r>
              <a:rPr lang="en-US" sz="2800" dirty="0" err="1">
                <a:solidFill>
                  <a:schemeClr val="dk1"/>
                </a:solidFill>
                <a:latin typeface="Trebuchet MS"/>
                <a:ea typeface="Trebuchet MS"/>
                <a:cs typeface="Trebuchet MS"/>
                <a:sym typeface="Trebuchet MS"/>
              </a:rPr>
              <a:t>Meilli</a:t>
            </a:r>
            <a:r>
              <a:rPr lang="en-US" sz="2800" dirty="0">
                <a:solidFill>
                  <a:schemeClr val="dk1"/>
                </a:solidFill>
                <a:latin typeface="Trebuchet MS"/>
                <a:ea typeface="Trebuchet MS"/>
                <a:cs typeface="Trebuchet MS"/>
                <a:sym typeface="Trebuchet MS"/>
              </a:rPr>
              <a:t> ampere</a:t>
            </a:r>
            <a:endParaRPr dirty="0"/>
          </a:p>
        </p:txBody>
      </p:sp>
      <p:pic>
        <p:nvPicPr>
          <p:cNvPr id="210" name="Google Shape;210;p8" descr="Practical LED Indicator And Flasher Circuits | Nuts &amp; Volts Magazine"/>
          <p:cNvPicPr preferRelativeResize="0"/>
          <p:nvPr/>
        </p:nvPicPr>
        <p:blipFill rotWithShape="1">
          <a:blip r:embed="rId4">
            <a:alphaModFix/>
          </a:blip>
          <a:srcRect/>
          <a:stretch/>
        </p:blipFill>
        <p:spPr>
          <a:xfrm rot="-5400000">
            <a:off x="2584139" y="3892076"/>
            <a:ext cx="1695908" cy="2546705"/>
          </a:xfrm>
          <a:prstGeom prst="rect">
            <a:avLst/>
          </a:prstGeom>
          <a:noFill/>
          <a:ln>
            <a:noFill/>
          </a:ln>
        </p:spPr>
      </p:pic>
      <p:pic>
        <p:nvPicPr>
          <p:cNvPr id="211" name="Google Shape;211;p8" descr="Profento 100 pc 0.5 w LED 8 mm 0.5 Watt Straw Hat LED White Light : Home &amp;  Kitchen"/>
          <p:cNvPicPr preferRelativeResize="0"/>
          <p:nvPr/>
        </p:nvPicPr>
        <p:blipFill rotWithShape="1">
          <a:blip r:embed="rId5">
            <a:alphaModFix/>
          </a:blip>
          <a:srcRect/>
          <a:stretch/>
        </p:blipFill>
        <p:spPr>
          <a:xfrm>
            <a:off x="7031355" y="4025900"/>
            <a:ext cx="2435325" cy="19874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9"/>
          <p:cNvSpPr/>
          <p:nvPr/>
        </p:nvSpPr>
        <p:spPr>
          <a:xfrm>
            <a:off x="449055" y="356755"/>
            <a:ext cx="439632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5) PCB circuit board</a:t>
            </a:r>
            <a:endParaRPr sz="2800" dirty="0">
              <a:solidFill>
                <a:schemeClr val="dk1"/>
              </a:solidFill>
              <a:latin typeface="Trebuchet MS"/>
              <a:ea typeface="Trebuchet MS"/>
              <a:cs typeface="Trebuchet MS"/>
              <a:sym typeface="Trebuchet MS"/>
            </a:endParaRPr>
          </a:p>
        </p:txBody>
      </p:sp>
      <p:pic>
        <p:nvPicPr>
          <p:cNvPr id="217" name="Google Shape;217;p9" descr="Electronic Spices PACK OF 5 (7.5 X 5) General Purpose Printed Mini Zero PCB  Circuit Board for electronic project or Experiment Electronic Components  Electronic Hobby Kit Price in India - Buy Electronic"/>
          <p:cNvPicPr preferRelativeResize="0"/>
          <p:nvPr/>
        </p:nvPicPr>
        <p:blipFill rotWithShape="1">
          <a:blip r:embed="rId3">
            <a:alphaModFix/>
          </a:blip>
          <a:srcRect/>
          <a:stretch/>
        </p:blipFill>
        <p:spPr>
          <a:xfrm>
            <a:off x="4525758" y="1091773"/>
            <a:ext cx="2751188" cy="1990643"/>
          </a:xfrm>
          <a:prstGeom prst="rect">
            <a:avLst/>
          </a:prstGeom>
          <a:noFill/>
          <a:ln>
            <a:noFill/>
          </a:ln>
        </p:spPr>
      </p:pic>
      <p:sp>
        <p:nvSpPr>
          <p:cNvPr id="218" name="Google Shape;218;p9"/>
          <p:cNvSpPr/>
          <p:nvPr/>
        </p:nvSpPr>
        <p:spPr>
          <a:xfrm>
            <a:off x="449055" y="3252364"/>
            <a:ext cx="293878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rebuchet MS"/>
                <a:ea typeface="Trebuchet MS"/>
                <a:cs typeface="Trebuchet MS"/>
                <a:sym typeface="Trebuchet MS"/>
              </a:rPr>
              <a:t>6) </a:t>
            </a:r>
            <a:r>
              <a:rPr lang="en-US" sz="2800" dirty="0" err="1">
                <a:solidFill>
                  <a:schemeClr val="dk1"/>
                </a:solidFill>
                <a:latin typeface="Trebuchet MS"/>
                <a:ea typeface="Trebuchet MS"/>
                <a:cs typeface="Trebuchet MS"/>
                <a:sym typeface="Trebuchet MS"/>
              </a:rPr>
              <a:t>Mosfet</a:t>
            </a:r>
            <a:r>
              <a:rPr lang="en-US" sz="2800" dirty="0">
                <a:solidFill>
                  <a:schemeClr val="dk1"/>
                </a:solidFill>
                <a:latin typeface="Trebuchet MS"/>
                <a:ea typeface="Trebuchet MS"/>
                <a:cs typeface="Trebuchet MS"/>
                <a:sym typeface="Trebuchet MS"/>
              </a:rPr>
              <a:t> IRFZ44</a:t>
            </a:r>
            <a:endParaRPr dirty="0"/>
          </a:p>
        </p:txBody>
      </p:sp>
      <p:pic>
        <p:nvPicPr>
          <p:cNvPr id="219" name="Google Shape;219;p9" descr="IRFZ44-N-Channel MOSFET | Sharvielectronics: Best Online Electronic  Products Bangalore"/>
          <p:cNvPicPr preferRelativeResize="0"/>
          <p:nvPr/>
        </p:nvPicPr>
        <p:blipFill rotWithShape="1">
          <a:blip r:embed="rId4">
            <a:alphaModFix/>
          </a:blip>
          <a:srcRect/>
          <a:stretch/>
        </p:blipFill>
        <p:spPr>
          <a:xfrm>
            <a:off x="4302591" y="3775544"/>
            <a:ext cx="2463233" cy="2463233"/>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1596</Words>
  <Application>Microsoft Office PowerPoint</Application>
  <PresentationFormat>Widescreen</PresentationFormat>
  <Paragraphs>92</Paragraphs>
  <Slides>22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Noto Sans Symbols</vt:lpstr>
      <vt:lpstr>Times New Roman</vt:lpstr>
      <vt:lpstr>Trebuchet MS</vt:lpstr>
      <vt:lpstr>Wingdings</vt:lpstr>
      <vt:lpstr>Facet</vt:lpstr>
      <vt:lpstr>Project Stage-I (PW-EE 781)  Project Title :- Over Heating Load cut off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Stage-I (PW-EE 781)  Project Title:-Over Heating Load cut off system</dc:title>
  <dc:creator>suraj patel</dc:creator>
  <cp:lastModifiedBy>Anil Singh</cp:lastModifiedBy>
  <cp:revision>18</cp:revision>
  <dcterms:created xsi:type="dcterms:W3CDTF">2022-05-28T01:56:25Z</dcterms:created>
  <dcterms:modified xsi:type="dcterms:W3CDTF">2022-12-11T11:47:54Z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03c992e401bf4d25981235df41f99973</vt:lpwstr>
  </property>
</Properties>
</file>